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9" r:id="rId4"/>
    <p:sldMasterId id="214748369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Raleway"/>
      <p:regular r:id="rId33"/>
      <p:bold r:id="rId34"/>
      <p:italic r:id="rId35"/>
      <p:boldItalic r:id="rId36"/>
    </p:embeddedFont>
    <p:embeddedFont>
      <p:font typeface="Lilita One"/>
      <p:regular r:id="rId37"/>
    </p:embeddedFont>
    <p:embeddedFont>
      <p:font typeface="Public Sans"/>
      <p:regular r:id="rId38"/>
      <p:bold r:id="rId39"/>
      <p:italic r:id="rId40"/>
      <p:boldItalic r:id="rId41"/>
    </p:embeddedFont>
    <p:embeddedFont>
      <p:font typeface="DM Sans Medium"/>
      <p:regular r:id="rId42"/>
      <p:bold r:id="rId43"/>
      <p:italic r:id="rId44"/>
      <p:boldItalic r:id="rId45"/>
    </p:embeddedFont>
    <p:embeddedFont>
      <p:font typeface="Neuton Light"/>
      <p:regular r:id="rId46"/>
      <p:bold r:id="rId47"/>
      <p:boldItalic r:id="rId48"/>
    </p:embeddedFont>
    <p:embeddedFont>
      <p:font typeface="JetBrains Mono Thin"/>
      <p:regular r:id="rId49"/>
      <p:bold r:id="rId50"/>
      <p:italic r:id="rId51"/>
      <p:boldItalic r:id="rId52"/>
    </p:embeddedFont>
    <p:embeddedFont>
      <p:font typeface="Neuton"/>
      <p:regular r:id="rId53"/>
      <p:bold r:id="rId54"/>
      <p:italic r:id="rId55"/>
    </p:embeddedFont>
    <p:embeddedFont>
      <p:font typeface="Neuton ExtraLight"/>
      <p:regular r:id="rId56"/>
      <p:bold r:id="rId57"/>
      <p:boldItalic r:id="rId58"/>
    </p:embeddedFont>
    <p:embeddedFont>
      <p:font typeface="DM Sans ExtraBold"/>
      <p:bold r:id="rId59"/>
      <p:boldItalic r:id="rId60"/>
    </p:embeddedFont>
    <p:embeddedFont>
      <p:font typeface="DM Sans SemiBold"/>
      <p:regular r:id="rId61"/>
      <p:bold r:id="rId62"/>
      <p:italic r:id="rId63"/>
      <p:boldItalic r:id="rId64"/>
    </p:embeddedFont>
    <p:embeddedFont>
      <p:font typeface="Merriweather"/>
      <p:regular r:id="rId65"/>
      <p:bold r:id="rId66"/>
      <p:italic r:id="rId67"/>
      <p:boldItalic r:id="rId68"/>
    </p:embeddedFont>
    <p:embeddedFont>
      <p:font typeface="DM Sans"/>
      <p:regular r:id="rId69"/>
      <p:bold r:id="rId70"/>
      <p:italic r:id="rId71"/>
      <p:boldItalic r:id="rId7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ublicSans-italic.fntdata"/><Relationship Id="rId42" Type="http://schemas.openxmlformats.org/officeDocument/2006/relationships/font" Target="fonts/DMSansMedium-regular.fntdata"/><Relationship Id="rId41" Type="http://schemas.openxmlformats.org/officeDocument/2006/relationships/font" Target="fonts/PublicSans-boldItalic.fntdata"/><Relationship Id="rId44" Type="http://schemas.openxmlformats.org/officeDocument/2006/relationships/font" Target="fonts/DMSansMedium-italic.fntdata"/><Relationship Id="rId43" Type="http://schemas.openxmlformats.org/officeDocument/2006/relationships/font" Target="fonts/DMSansMedium-bold.fntdata"/><Relationship Id="rId46" Type="http://schemas.openxmlformats.org/officeDocument/2006/relationships/font" Target="fonts/NeutonLight-regular.fntdata"/><Relationship Id="rId45" Type="http://schemas.openxmlformats.org/officeDocument/2006/relationships/font" Target="fonts/DMSansMedium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NeutonLight-boldItalic.fntdata"/><Relationship Id="rId47" Type="http://schemas.openxmlformats.org/officeDocument/2006/relationships/font" Target="fonts/NeutonLight-bold.fntdata"/><Relationship Id="rId49" Type="http://schemas.openxmlformats.org/officeDocument/2006/relationships/font" Target="fonts/JetBrainsMonoThin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72" Type="http://schemas.openxmlformats.org/officeDocument/2006/relationships/font" Target="fonts/DMSans-boldItalic.fntdata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font" Target="fonts/Raleway-regular.fntdata"/><Relationship Id="rId32" Type="http://schemas.openxmlformats.org/officeDocument/2006/relationships/slide" Target="slides/slide26.xml"/><Relationship Id="rId35" Type="http://schemas.openxmlformats.org/officeDocument/2006/relationships/font" Target="fonts/Raleway-italic.fntdata"/><Relationship Id="rId34" Type="http://schemas.openxmlformats.org/officeDocument/2006/relationships/font" Target="fonts/Raleway-bold.fntdata"/><Relationship Id="rId71" Type="http://schemas.openxmlformats.org/officeDocument/2006/relationships/font" Target="fonts/DMSans-italic.fntdata"/><Relationship Id="rId70" Type="http://schemas.openxmlformats.org/officeDocument/2006/relationships/font" Target="fonts/DMSans-bold.fntdata"/><Relationship Id="rId37" Type="http://schemas.openxmlformats.org/officeDocument/2006/relationships/font" Target="fonts/LilitaOne-regular.fntdata"/><Relationship Id="rId36" Type="http://schemas.openxmlformats.org/officeDocument/2006/relationships/font" Target="fonts/Raleway-boldItalic.fntdata"/><Relationship Id="rId39" Type="http://schemas.openxmlformats.org/officeDocument/2006/relationships/font" Target="fonts/PublicSans-bold.fntdata"/><Relationship Id="rId38" Type="http://schemas.openxmlformats.org/officeDocument/2006/relationships/font" Target="fonts/PublicSans-regular.fntdata"/><Relationship Id="rId62" Type="http://schemas.openxmlformats.org/officeDocument/2006/relationships/font" Target="fonts/DMSansSemiBold-bold.fntdata"/><Relationship Id="rId61" Type="http://schemas.openxmlformats.org/officeDocument/2006/relationships/font" Target="fonts/DMSansSemiBold-regular.fntdata"/><Relationship Id="rId20" Type="http://schemas.openxmlformats.org/officeDocument/2006/relationships/slide" Target="slides/slide14.xml"/><Relationship Id="rId64" Type="http://schemas.openxmlformats.org/officeDocument/2006/relationships/font" Target="fonts/DMSansSemiBold-boldItalic.fntdata"/><Relationship Id="rId63" Type="http://schemas.openxmlformats.org/officeDocument/2006/relationships/font" Target="fonts/DMSansSemiBold-italic.fntdata"/><Relationship Id="rId22" Type="http://schemas.openxmlformats.org/officeDocument/2006/relationships/slide" Target="slides/slide16.xml"/><Relationship Id="rId66" Type="http://schemas.openxmlformats.org/officeDocument/2006/relationships/font" Target="fonts/Merriweather-bold.fntdata"/><Relationship Id="rId21" Type="http://schemas.openxmlformats.org/officeDocument/2006/relationships/slide" Target="slides/slide15.xml"/><Relationship Id="rId65" Type="http://schemas.openxmlformats.org/officeDocument/2006/relationships/font" Target="fonts/Merriweather-regular.fntdata"/><Relationship Id="rId24" Type="http://schemas.openxmlformats.org/officeDocument/2006/relationships/slide" Target="slides/slide18.xml"/><Relationship Id="rId68" Type="http://schemas.openxmlformats.org/officeDocument/2006/relationships/font" Target="fonts/Merriweather-boldItalic.fntdata"/><Relationship Id="rId23" Type="http://schemas.openxmlformats.org/officeDocument/2006/relationships/slide" Target="slides/slide17.xml"/><Relationship Id="rId67" Type="http://schemas.openxmlformats.org/officeDocument/2006/relationships/font" Target="fonts/Merriweather-italic.fntdata"/><Relationship Id="rId60" Type="http://schemas.openxmlformats.org/officeDocument/2006/relationships/font" Target="fonts/DMSansExtraBold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DMSans-regular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JetBrainsMonoThin-italic.fntdata"/><Relationship Id="rId50" Type="http://schemas.openxmlformats.org/officeDocument/2006/relationships/font" Target="fonts/JetBrainsMonoThin-bold.fntdata"/><Relationship Id="rId53" Type="http://schemas.openxmlformats.org/officeDocument/2006/relationships/font" Target="fonts/Neuton-regular.fntdata"/><Relationship Id="rId52" Type="http://schemas.openxmlformats.org/officeDocument/2006/relationships/font" Target="fonts/JetBrainsMonoThin-boldItalic.fntdata"/><Relationship Id="rId11" Type="http://schemas.openxmlformats.org/officeDocument/2006/relationships/slide" Target="slides/slide5.xml"/><Relationship Id="rId55" Type="http://schemas.openxmlformats.org/officeDocument/2006/relationships/font" Target="fonts/Neuton-italic.fntdata"/><Relationship Id="rId10" Type="http://schemas.openxmlformats.org/officeDocument/2006/relationships/slide" Target="slides/slide4.xml"/><Relationship Id="rId54" Type="http://schemas.openxmlformats.org/officeDocument/2006/relationships/font" Target="fonts/Neuton-bold.fntdata"/><Relationship Id="rId13" Type="http://schemas.openxmlformats.org/officeDocument/2006/relationships/slide" Target="slides/slide7.xml"/><Relationship Id="rId57" Type="http://schemas.openxmlformats.org/officeDocument/2006/relationships/font" Target="fonts/NeutonExtraLight-bold.fntdata"/><Relationship Id="rId12" Type="http://schemas.openxmlformats.org/officeDocument/2006/relationships/slide" Target="slides/slide6.xml"/><Relationship Id="rId56" Type="http://schemas.openxmlformats.org/officeDocument/2006/relationships/font" Target="fonts/NeutonExtraLight-regular.fntdata"/><Relationship Id="rId15" Type="http://schemas.openxmlformats.org/officeDocument/2006/relationships/slide" Target="slides/slide9.xml"/><Relationship Id="rId59" Type="http://schemas.openxmlformats.org/officeDocument/2006/relationships/font" Target="fonts/DMSansExtraBold-bold.fntdata"/><Relationship Id="rId14" Type="http://schemas.openxmlformats.org/officeDocument/2006/relationships/slide" Target="slides/slide8.xml"/><Relationship Id="rId58" Type="http://schemas.openxmlformats.org/officeDocument/2006/relationships/font" Target="fonts/NeutonExtraLight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gif>
</file>

<file path=ppt/media/image11.jpg>
</file>

<file path=ppt/media/image12.gif>
</file>

<file path=ppt/media/image13.png>
</file>

<file path=ppt/media/image14.png>
</file>

<file path=ppt/media/image15.png>
</file>

<file path=ppt/media/image2.png>
</file>

<file path=ppt/media/image3.png>
</file>

<file path=ppt/media/image4.gif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5d9c303208_0_1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35d9c303208_0_1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“Jak - wydaję mi się, że dosyć łatwo dostrzec - coś od razu poszło nie tak. Slajd ten jest nieprzyjemny do czytania. Mieszamy wiele różnych stylów, pomysłów w jedno, przez co trudno zrozumieć, co się tu w ogóle dzieje”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5d9c303208_0_2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35d9c303208_0_2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5d9c303208_0_19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35d9c303208_0_19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5d9c303208_0_2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5d9c303208_0_2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some keywords to the descriptions, make them into full slides later to have pinpoints to talk about, instead of relying purely on free-styling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5d9c303208_0_24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5d9c303208_0_2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35d9c303208_2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35d9c303208_2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35d9c303208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35d9c303208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35d9c303208_2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35d9c303208_2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5d9c303208_2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5d9c303208_2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5d9c303208_2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5d9c303208_2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5d9c303208_2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5d9c303208_2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5d9c303208_0_1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5d9c303208_0_1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5d9c303208_0_19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5d9c303208_0_19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5d9c303208_0_24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5d9c303208_0_24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35d9c303208_0_25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2" name="Google Shape;522;g35d9c303208_0_25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Wytlumacz dlaczego test nie przechodzi w cyklu red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35d9c303208_2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35d9c303208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35d9c303208_2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35d9c303208_2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5d9c303208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35d9c303208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5d9c303208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35d9c303208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d9c303208_0_24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d9c303208_0_24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some keywords to the descriptions, make them into full slides later to have pinpoints to talk about, instead of relying purely on free-styling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35d9c303208_0_1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35d9c303208_0_1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some keywords to the descriptions, make them into full slides later to have pinpoints to talk about, instead of relying purely on free-styling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5d9c303208_0_20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35d9c303208_0_20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d9c303208_0_2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d9c303208_0_2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5d9c303208_0_2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35d9c303208_0_2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35d9c303208_0_2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35d9c303208_0_2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5d9c303208_0_22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35d9c303208_0_2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743001"/>
            <a:ext cx="8520600" cy="200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Source Sans Pro"/>
              <a:buNone/>
              <a:defRPr sz="12000"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2845182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_1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2" name="Google Shape;72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83" name="Google Shape;83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7" name="Google Shape;87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8" name="Google Shape;88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89" name="Google Shape;8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80700" y="2651100"/>
            <a:ext cx="8982600" cy="2411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2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" name="Google Shape;103;p2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4" name="Google Shape;104;p2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5" name="Google Shape;105;p2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6" name="Google Shape;106;p2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7" name="Google Shape;107;p2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10" name="Google Shape;110;p2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1" name="Google Shape;111;p2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112" name="Google Shape;11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6" name="Google Shape;116;p2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7" name="Google Shape;117;p2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18" name="Google Shape;118;p2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19" name="Google Shape;119;p2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2" name="Google Shape;122;p2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23" name="Google Shape;123;p2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24" name="Google Shape;124;p28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25" name="Google Shape;125;p2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6" name="Google Shape;126;p28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7" name="Google Shape;127;p28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8" name="Google Shape;128;p28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2" name="Google Shape;132;p2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4" name="Google Shape;134;p2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135" name="Google Shape;135;p2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36" name="Google Shape;136;p2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7" name="Google Shape;137;p2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8" name="Google Shape;138;p2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9" name="Google Shape;139;p2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42" name="Google Shape;14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3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6" name="Google Shape;146;p3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7" name="Google Shape;147;p3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3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9" name="Google Shape;149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51" name="Google Shape;151;p3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2" name="Google Shape;152;p3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5" name="Google Shape;155;p3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6" name="Google Shape;156;p3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7" name="Google Shape;157;p3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8" name="Google Shape;158;p3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59" name="Google Shape;159;p3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0" name="Google Shape;160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62" name="Google Shape;162;p3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3" name="Google Shape;163;p3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4" name="Google Shape;164;p3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67" name="Google Shape;167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0" name="Google Shape;170;p3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1" name="Google Shape;171;p3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3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3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4" name="Google Shape;174;p3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5" name="Google Shape;175;p3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3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177" name="Google Shape;177;p3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8" name="Google Shape;178;p3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79" name="Google Shape;179;p3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slide" type="title">
  <p:cSld name="TITLE">
    <p:bg>
      <p:bgPr>
        <a:solidFill>
          <a:schemeClr val="dk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5"/>
          <p:cNvSpPr txBox="1"/>
          <p:nvPr>
            <p:ph idx="1" type="body"/>
          </p:nvPr>
        </p:nvSpPr>
        <p:spPr>
          <a:xfrm>
            <a:off x="196951" y="4737750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2" name="Google Shape;182;p35"/>
          <p:cNvSpPr txBox="1"/>
          <p:nvPr>
            <p:ph type="ctrTitle"/>
          </p:nvPr>
        </p:nvSpPr>
        <p:spPr>
          <a:xfrm>
            <a:off x="196950" y="223825"/>
            <a:ext cx="8011800" cy="187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750"/>
              <a:buNone/>
              <a:defRPr sz="675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3" name="Google Shape;183;p35"/>
          <p:cNvSpPr txBox="1"/>
          <p:nvPr>
            <p:ph idx="2" type="subTitle"/>
          </p:nvPr>
        </p:nvSpPr>
        <p:spPr>
          <a:xfrm>
            <a:off x="196950" y="2171250"/>
            <a:ext cx="3986700" cy="5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50"/>
              <a:buFont typeface="DM Sans Medium"/>
              <a:buNone/>
              <a:defRPr sz="1850">
                <a:solidFill>
                  <a:schemeClr val="lt1"/>
                </a:solidFill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35"/>
          <p:cNvSpPr/>
          <p:nvPr>
            <p:ph idx="3" type="pic"/>
          </p:nvPr>
        </p:nvSpPr>
        <p:spPr>
          <a:xfrm>
            <a:off x="4437578" y="2171250"/>
            <a:ext cx="4509600" cy="27756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185" name="Google Shape;185;p35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number" type="secHead">
  <p:cSld name="SECTION_HEADER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6"/>
          <p:cNvSpPr txBox="1"/>
          <p:nvPr>
            <p:ph type="title"/>
          </p:nvPr>
        </p:nvSpPr>
        <p:spPr>
          <a:xfrm>
            <a:off x="511953" y="5885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8" name="Google Shape;188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36"/>
          <p:cNvSpPr txBox="1"/>
          <p:nvPr>
            <p:ph idx="2" type="title"/>
          </p:nvPr>
        </p:nvSpPr>
        <p:spPr>
          <a:xfrm>
            <a:off x="511953" y="14303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0" name="Google Shape;190;p36"/>
          <p:cNvSpPr txBox="1"/>
          <p:nvPr>
            <p:ph idx="3" type="title"/>
          </p:nvPr>
        </p:nvSpPr>
        <p:spPr>
          <a:xfrm>
            <a:off x="511953" y="22721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1" name="Google Shape;191;p36"/>
          <p:cNvSpPr txBox="1"/>
          <p:nvPr>
            <p:ph idx="4" type="title"/>
          </p:nvPr>
        </p:nvSpPr>
        <p:spPr>
          <a:xfrm>
            <a:off x="511953" y="31139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2" name="Google Shape;192;p36"/>
          <p:cNvSpPr txBox="1"/>
          <p:nvPr>
            <p:ph idx="5" type="title"/>
          </p:nvPr>
        </p:nvSpPr>
        <p:spPr>
          <a:xfrm>
            <a:off x="511953" y="3955799"/>
            <a:ext cx="74643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50"/>
              <a:buNone/>
              <a:defRPr sz="365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3" name="Google Shape;193;p36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4" name="Google Shape;194;p36"/>
          <p:cNvSpPr txBox="1"/>
          <p:nvPr>
            <p:ph idx="6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 type="tx">
  <p:cSld name="TITLE_AND_BODY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37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50"/>
              <a:buFont typeface="Merriweather"/>
              <a:buNone/>
              <a:defRPr sz="26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2" type="body"/>
          </p:nvPr>
        </p:nvSpPr>
        <p:spPr>
          <a:xfrm>
            <a:off x="196951" y="196725"/>
            <a:ext cx="18591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37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TITLE_AND_BODY_1">
    <p:bg>
      <p:bgPr>
        <a:solidFill>
          <a:schemeClr val="dk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2" name="Google Shape;202;p38"/>
          <p:cNvSpPr txBox="1"/>
          <p:nvPr>
            <p:ph idx="1" type="subTitle"/>
          </p:nvPr>
        </p:nvSpPr>
        <p:spPr>
          <a:xfrm>
            <a:off x="975300" y="1864050"/>
            <a:ext cx="7193400" cy="14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50"/>
              <a:buFont typeface="Merriweather"/>
              <a:buNone/>
              <a:defRPr sz="2650"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203" name="Google Shape;203;p38"/>
          <p:cNvSpPr txBox="1"/>
          <p:nvPr>
            <p:ph idx="2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4" name="Google Shape;204;p38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1" type="twoColTx">
  <p:cSld name="TITLE_AND_TWO_COLUMNS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9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50"/>
              <a:buNone/>
              <a:defRPr/>
            </a:lvl9pPr>
          </a:lstStyle>
          <a:p/>
        </p:txBody>
      </p:sp>
      <p:sp>
        <p:nvSpPr>
          <p:cNvPr id="207" name="Google Shape;207;p39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  <a:defRPr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○"/>
              <a:defRPr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9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10" name="Google Shape;210;p39"/>
          <p:cNvSpPr txBox="1"/>
          <p:nvPr>
            <p:ph idx="3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39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2">
  <p:cSld name="TITLE_AND_TWO_COLUMNS_1">
    <p:bg>
      <p:bgPr>
        <a:solidFill>
          <a:schemeClr val="dk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0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5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4" name="Google Shape;214;p40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>
                <a:solidFill>
                  <a:schemeClr val="lt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>
                <a:solidFill>
                  <a:schemeClr val="lt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40"/>
          <p:cNvSpPr/>
          <p:nvPr>
            <p:ph idx="2" type="pic"/>
          </p:nvPr>
        </p:nvSpPr>
        <p:spPr>
          <a:xfrm>
            <a:off x="3726325" y="669925"/>
            <a:ext cx="5220900" cy="4276800"/>
          </a:xfrm>
          <a:prstGeom prst="round2DiagRect">
            <a:avLst>
              <a:gd fmla="val 16667" name="adj1"/>
              <a:gd fmla="val 0" name="adj2"/>
            </a:avLst>
          </a:prstGeom>
          <a:noFill/>
          <a:ln>
            <a:noFill/>
          </a:ln>
        </p:spPr>
      </p:sp>
      <p:sp>
        <p:nvSpPr>
          <p:cNvPr id="217" name="Google Shape;217;p40"/>
          <p:cNvSpPr txBox="1"/>
          <p:nvPr>
            <p:ph idx="3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8" name="Google Shape;218;p40"/>
          <p:cNvSpPr txBox="1"/>
          <p:nvPr>
            <p:ph idx="4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9" name="Google Shape;219;p40"/>
          <p:cNvSpPr txBox="1"/>
          <p:nvPr>
            <p:ph idx="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chart">
  <p:cSld name="SECTION_TITLE_AND_DESCRIPTION">
    <p:bg>
      <p:bgPr>
        <a:solidFill>
          <a:schemeClr val="lt2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1"/>
          <p:cNvSpPr/>
          <p:nvPr/>
        </p:nvSpPr>
        <p:spPr>
          <a:xfrm>
            <a:off x="4305000" y="-125"/>
            <a:ext cx="4839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2" name="Google Shape;222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3" name="Google Shape;223;p41"/>
          <p:cNvSpPr txBox="1"/>
          <p:nvPr>
            <p:ph type="title"/>
          </p:nvPr>
        </p:nvSpPr>
        <p:spPr>
          <a:xfrm>
            <a:off x="197375" y="1052750"/>
            <a:ext cx="3151800" cy="163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45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4" name="Google Shape;224;p41"/>
          <p:cNvSpPr txBox="1"/>
          <p:nvPr>
            <p:ph idx="1" type="body"/>
          </p:nvPr>
        </p:nvSpPr>
        <p:spPr>
          <a:xfrm>
            <a:off x="197375" y="2685650"/>
            <a:ext cx="3151800" cy="182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  <p:sp>
        <p:nvSpPr>
          <p:cNvPr id="225" name="Google Shape;225;p41"/>
          <p:cNvSpPr txBox="1"/>
          <p:nvPr>
            <p:ph idx="2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26" name="Google Shape;226;p41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 sz="800">
                <a:solidFill>
                  <a:schemeClr val="lt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 sz="800">
                <a:solidFill>
                  <a:schemeClr val="lt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 sz="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ppendix">
  <p:cSld name="CAPTION_ONLY">
    <p:bg>
      <p:bgPr>
        <a:solidFill>
          <a:schemeClr val="lt2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9" name="Google Shape;229;p42"/>
          <p:cNvSpPr txBox="1"/>
          <p:nvPr>
            <p:ph idx="1" type="body"/>
          </p:nvPr>
        </p:nvSpPr>
        <p:spPr>
          <a:xfrm>
            <a:off x="2030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0" name="Google Shape;230;p42"/>
          <p:cNvSpPr txBox="1"/>
          <p:nvPr>
            <p:ph idx="2" type="body"/>
          </p:nvPr>
        </p:nvSpPr>
        <p:spPr>
          <a:xfrm>
            <a:off x="2030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1" name="Google Shape;231;p42"/>
          <p:cNvSpPr txBox="1"/>
          <p:nvPr>
            <p:ph idx="3" type="body"/>
          </p:nvPr>
        </p:nvSpPr>
        <p:spPr>
          <a:xfrm>
            <a:off x="2030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2" name="Google Shape;232;p42"/>
          <p:cNvSpPr txBox="1"/>
          <p:nvPr>
            <p:ph idx="4" type="body"/>
          </p:nvPr>
        </p:nvSpPr>
        <p:spPr>
          <a:xfrm>
            <a:off x="2030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3" name="Google Shape;233;p42"/>
          <p:cNvSpPr txBox="1"/>
          <p:nvPr>
            <p:ph idx="5" type="body"/>
          </p:nvPr>
        </p:nvSpPr>
        <p:spPr>
          <a:xfrm>
            <a:off x="2030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4" name="Google Shape;234;p42"/>
          <p:cNvSpPr txBox="1"/>
          <p:nvPr>
            <p:ph idx="6" type="body"/>
          </p:nvPr>
        </p:nvSpPr>
        <p:spPr>
          <a:xfrm>
            <a:off x="2030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5" name="Google Shape;235;p42"/>
          <p:cNvSpPr txBox="1"/>
          <p:nvPr>
            <p:ph idx="7" type="body"/>
          </p:nvPr>
        </p:nvSpPr>
        <p:spPr>
          <a:xfrm>
            <a:off x="2030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6" name="Google Shape;236;p42"/>
          <p:cNvSpPr txBox="1"/>
          <p:nvPr>
            <p:ph idx="8" type="body"/>
          </p:nvPr>
        </p:nvSpPr>
        <p:spPr>
          <a:xfrm>
            <a:off x="2030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7" name="Google Shape;237;p42"/>
          <p:cNvSpPr txBox="1"/>
          <p:nvPr>
            <p:ph idx="9" type="body"/>
          </p:nvPr>
        </p:nvSpPr>
        <p:spPr>
          <a:xfrm>
            <a:off x="2030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8" name="Google Shape;238;p42"/>
          <p:cNvSpPr txBox="1"/>
          <p:nvPr>
            <p:ph idx="13" type="body"/>
          </p:nvPr>
        </p:nvSpPr>
        <p:spPr>
          <a:xfrm>
            <a:off x="32496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39" name="Google Shape;239;p42"/>
          <p:cNvSpPr txBox="1"/>
          <p:nvPr>
            <p:ph idx="14" type="body"/>
          </p:nvPr>
        </p:nvSpPr>
        <p:spPr>
          <a:xfrm>
            <a:off x="32496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0" name="Google Shape;240;p42"/>
          <p:cNvSpPr txBox="1"/>
          <p:nvPr>
            <p:ph idx="15" type="body"/>
          </p:nvPr>
        </p:nvSpPr>
        <p:spPr>
          <a:xfrm>
            <a:off x="32496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16" type="body"/>
          </p:nvPr>
        </p:nvSpPr>
        <p:spPr>
          <a:xfrm>
            <a:off x="32496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2" name="Google Shape;242;p42"/>
          <p:cNvSpPr txBox="1"/>
          <p:nvPr>
            <p:ph idx="17" type="body"/>
          </p:nvPr>
        </p:nvSpPr>
        <p:spPr>
          <a:xfrm>
            <a:off x="32496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3" name="Google Shape;243;p42"/>
          <p:cNvSpPr txBox="1"/>
          <p:nvPr>
            <p:ph idx="18" type="body"/>
          </p:nvPr>
        </p:nvSpPr>
        <p:spPr>
          <a:xfrm>
            <a:off x="32496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4" name="Google Shape;244;p42"/>
          <p:cNvSpPr txBox="1"/>
          <p:nvPr>
            <p:ph idx="19" type="body"/>
          </p:nvPr>
        </p:nvSpPr>
        <p:spPr>
          <a:xfrm>
            <a:off x="32496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5" name="Google Shape;245;p42"/>
          <p:cNvSpPr txBox="1"/>
          <p:nvPr>
            <p:ph idx="20" type="body"/>
          </p:nvPr>
        </p:nvSpPr>
        <p:spPr>
          <a:xfrm>
            <a:off x="32496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6" name="Google Shape;246;p42"/>
          <p:cNvSpPr txBox="1"/>
          <p:nvPr>
            <p:ph idx="21" type="body"/>
          </p:nvPr>
        </p:nvSpPr>
        <p:spPr>
          <a:xfrm>
            <a:off x="32496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7" name="Google Shape;247;p42"/>
          <p:cNvSpPr txBox="1"/>
          <p:nvPr>
            <p:ph idx="22" type="body"/>
          </p:nvPr>
        </p:nvSpPr>
        <p:spPr>
          <a:xfrm>
            <a:off x="6296200" y="8914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8" name="Google Shape;248;p42"/>
          <p:cNvSpPr txBox="1"/>
          <p:nvPr>
            <p:ph idx="23" type="body"/>
          </p:nvPr>
        </p:nvSpPr>
        <p:spPr>
          <a:xfrm>
            <a:off x="6296200" y="13204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49" name="Google Shape;249;p42"/>
          <p:cNvSpPr txBox="1"/>
          <p:nvPr>
            <p:ph idx="24" type="body"/>
          </p:nvPr>
        </p:nvSpPr>
        <p:spPr>
          <a:xfrm>
            <a:off x="6296200" y="15886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0" name="Google Shape;250;p42"/>
          <p:cNvSpPr txBox="1"/>
          <p:nvPr>
            <p:ph idx="25" type="body"/>
          </p:nvPr>
        </p:nvSpPr>
        <p:spPr>
          <a:xfrm>
            <a:off x="6296200" y="220655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1" name="Google Shape;251;p42"/>
          <p:cNvSpPr txBox="1"/>
          <p:nvPr>
            <p:ph idx="26" type="body"/>
          </p:nvPr>
        </p:nvSpPr>
        <p:spPr>
          <a:xfrm>
            <a:off x="6296200" y="26355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2" name="Google Shape;252;p42"/>
          <p:cNvSpPr txBox="1"/>
          <p:nvPr>
            <p:ph idx="27" type="body"/>
          </p:nvPr>
        </p:nvSpPr>
        <p:spPr>
          <a:xfrm>
            <a:off x="6296200" y="290375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3" name="Google Shape;253;p42"/>
          <p:cNvSpPr txBox="1"/>
          <p:nvPr>
            <p:ph idx="28" type="body"/>
          </p:nvPr>
        </p:nvSpPr>
        <p:spPr>
          <a:xfrm>
            <a:off x="6296200" y="3433400"/>
            <a:ext cx="2644800" cy="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4" name="Google Shape;254;p42"/>
          <p:cNvSpPr txBox="1"/>
          <p:nvPr>
            <p:ph idx="29" type="body"/>
          </p:nvPr>
        </p:nvSpPr>
        <p:spPr>
          <a:xfrm>
            <a:off x="6296200" y="38624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/>
            </a:lvl1pPr>
            <a:lvl2pPr indent="-3429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3429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3429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3429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3429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3429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●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3429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○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3429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M Sans Medium"/>
              <a:buChar char="■"/>
              <a:defRPr sz="1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5" name="Google Shape;255;p42"/>
          <p:cNvSpPr txBox="1"/>
          <p:nvPr>
            <p:ph idx="30" type="body"/>
          </p:nvPr>
        </p:nvSpPr>
        <p:spPr>
          <a:xfrm>
            <a:off x="6296200" y="4130600"/>
            <a:ext cx="2644800" cy="26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>
                <a:latin typeface="DM Sans Medium"/>
                <a:ea typeface="DM Sans Medium"/>
                <a:cs typeface="DM Sans Medium"/>
                <a:sym typeface="DM Sans Medium"/>
              </a:defRPr>
            </a:lvl2pPr>
            <a:lvl3pPr indent="-2794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3pPr>
            <a:lvl4pPr indent="-2794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4pPr>
            <a:lvl5pPr indent="-2794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5pPr>
            <a:lvl6pPr indent="-2794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6pPr>
            <a:lvl7pPr indent="-2794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●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7pPr>
            <a:lvl8pPr indent="-2794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○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8pPr>
            <a:lvl9pPr indent="-2794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Font typeface="DM Sans Medium"/>
              <a:buChar char="■"/>
              <a:defRPr sz="800">
                <a:latin typeface="DM Sans Medium"/>
                <a:ea typeface="DM Sans Medium"/>
                <a:cs typeface="DM Sans Medium"/>
                <a:sym typeface="DM Sans Medium"/>
              </a:defRPr>
            </a:lvl9pPr>
          </a:lstStyle>
          <a:p/>
        </p:txBody>
      </p:sp>
      <p:sp>
        <p:nvSpPr>
          <p:cNvPr id="256" name="Google Shape;256;p42"/>
          <p:cNvSpPr txBox="1"/>
          <p:nvPr>
            <p:ph idx="31" type="body"/>
          </p:nvPr>
        </p:nvSpPr>
        <p:spPr>
          <a:xfrm>
            <a:off x="196951" y="196725"/>
            <a:ext cx="18606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57" name="Google Shape;257;p42"/>
          <p:cNvSpPr txBox="1"/>
          <p:nvPr>
            <p:ph idx="3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blank">
  <p:cSld name="CUSTOM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0" name="Google Shape;260;p43"/>
          <p:cNvSpPr txBox="1"/>
          <p:nvPr>
            <p:ph idx="1" type="body"/>
          </p:nvPr>
        </p:nvSpPr>
        <p:spPr>
          <a:xfrm>
            <a:off x="196951" y="196725"/>
            <a:ext cx="18603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1" name="Google Shape;261;p43"/>
          <p:cNvSpPr txBox="1"/>
          <p:nvPr>
            <p:ph idx="2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1pPr>
            <a:lvl2pPr indent="-279400" lvl="1" marL="914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>
                <a:solidFill>
                  <a:schemeClr val="dk1"/>
                </a:solidFill>
              </a:defRPr>
            </a:lvl2pPr>
            <a:lvl3pPr indent="-279400" lvl="2" marL="1371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3pPr>
            <a:lvl4pPr indent="-279400" lvl="3" marL="1828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4pPr>
            <a:lvl5pPr indent="-279400" lvl="4" marL="22860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5pPr>
            <a:lvl6pPr indent="-279400" lvl="5" marL="27432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6pPr>
            <a:lvl7pPr indent="-279400" lvl="6" marL="32004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●"/>
              <a:defRPr sz="800">
                <a:solidFill>
                  <a:schemeClr val="dk1"/>
                </a:solidFill>
              </a:defRPr>
            </a:lvl7pPr>
            <a:lvl8pPr indent="-279400" lvl="7" marL="36576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○"/>
              <a:defRPr sz="800">
                <a:solidFill>
                  <a:schemeClr val="dk1"/>
                </a:solidFill>
              </a:defRPr>
            </a:lvl8pPr>
            <a:lvl9pPr indent="-279400" lvl="8" marL="411480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■"/>
              <a:defRPr sz="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2" name="Google Shape;32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636800" y="80700"/>
            <a:ext cx="4426500" cy="4982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181700"/>
            <a:ext cx="4045200" cy="15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Source Sans Pro"/>
              <a:buChar char="●"/>
              <a:defRPr sz="18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●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Source Sans Pro"/>
              <a:buChar char="○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Source Sans Pro"/>
              <a:buChar char="■"/>
              <a:defRPr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50"/>
              <a:buFont typeface="Merriweather"/>
              <a:buNone/>
              <a:defRPr b="1" sz="3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311700" y="1152475"/>
            <a:ext cx="8520600" cy="17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2794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"/>
              <a:buFont typeface="DM Sans"/>
              <a:buChar char="○"/>
              <a:defRPr sz="8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●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○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DM Sans"/>
              <a:buChar char="■"/>
              <a:defRPr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8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24">
          <p15:clr>
            <a:srgbClr val="E46962"/>
          </p15:clr>
        </p15:guide>
        <p15:guide id="2" orient="horz" pos="124">
          <p15:clr>
            <a:srgbClr val="E46962"/>
          </p15:clr>
        </p15:guide>
        <p15:guide id="3" pos="5636">
          <p15:clr>
            <a:srgbClr val="E46962"/>
          </p15:clr>
        </p15:guide>
        <p15:guide id="4" orient="horz" pos="3116">
          <p15:clr>
            <a:srgbClr val="E46962"/>
          </p15:clr>
        </p15:guide>
        <p15:guide id="5" pos="1296">
          <p15:clr>
            <a:srgbClr val="E46962"/>
          </p15:clr>
        </p15:guide>
        <p15:guide id="6" pos="4465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gif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en.wikipedia.org/wiki/Unit_testing" TargetMode="External"/><Relationship Id="rId4" Type="http://schemas.openxmlformats.org/officeDocument/2006/relationships/hyperlink" Target="https://en.wikipedia.org/wiki/Recovery_testing" TargetMode="External"/><Relationship Id="rId9" Type="http://schemas.openxmlformats.org/officeDocument/2006/relationships/hyperlink" Target="https://cucumber.io/docs/bdd/" TargetMode="External"/><Relationship Id="rId5" Type="http://schemas.openxmlformats.org/officeDocument/2006/relationships/hyperlink" Target="https://www.ibm.com/think/topics/system-testing" TargetMode="External"/><Relationship Id="rId6" Type="http://schemas.openxmlformats.org/officeDocument/2006/relationships/hyperlink" Target="http://www.redhat.com/en/topics/devops/what-is-ci-cd" TargetMode="External"/><Relationship Id="rId7" Type="http://schemas.openxmlformats.org/officeDocument/2006/relationships/hyperlink" Target="https://www.browserstack.com/guide/tdd-vs-bdd-vs-atdd" TargetMode="External"/><Relationship Id="rId8" Type="http://schemas.openxmlformats.org/officeDocument/2006/relationships/hyperlink" Target="https://cucumber.io/docs/gherkin/" TargetMode="External"/><Relationship Id="rId10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4"/>
          <p:cNvSpPr txBox="1"/>
          <p:nvPr>
            <p:ph type="ctrTitle"/>
          </p:nvPr>
        </p:nvSpPr>
        <p:spPr>
          <a:xfrm>
            <a:off x="196950" y="223825"/>
            <a:ext cx="8664600" cy="13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50"/>
              <a:t>Jak</a:t>
            </a:r>
            <a:r>
              <a:rPr lang="en" sz="6050" u="sng"/>
              <a:t>ość k</a:t>
            </a:r>
            <a:r>
              <a:rPr lang="en" sz="6050"/>
              <a:t>odu -</a:t>
            </a:r>
            <a:r>
              <a:rPr i="1" lang="en" sz="4850" u="sng"/>
              <a:t>Mit, c</a:t>
            </a:r>
            <a:r>
              <a:rPr i="1" lang="en" sz="3350"/>
              <a:t>zy Hit</a:t>
            </a:r>
            <a:r>
              <a:rPr i="1" lang="en" sz="4850" u="sng"/>
              <a:t>?</a:t>
            </a:r>
            <a:endParaRPr i="1" sz="4850" u="sng"/>
          </a:p>
        </p:txBody>
      </p:sp>
      <p:pic>
        <p:nvPicPr>
          <p:cNvPr descr="Blue and green wave pattern. " id="267" name="Google Shape;267;p44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797" l="0" r="0" t="797"/>
          <a:stretch/>
        </p:blipFill>
        <p:spPr>
          <a:xfrm>
            <a:off x="4437578" y="2171250"/>
            <a:ext cx="4509600" cy="2775600"/>
          </a:xfrm>
          <a:prstGeom prst="round2DiagRect">
            <a:avLst>
              <a:gd fmla="val 16667" name="adj1"/>
              <a:gd fmla="val 0" name="adj2"/>
            </a:avLst>
          </a:prstGeom>
        </p:spPr>
      </p:pic>
      <p:grpSp>
        <p:nvGrpSpPr>
          <p:cNvPr id="268" name="Google Shape;268;p44"/>
          <p:cNvGrpSpPr/>
          <p:nvPr/>
        </p:nvGrpSpPr>
        <p:grpSpPr>
          <a:xfrm>
            <a:off x="7594775" y="1529850"/>
            <a:ext cx="1352400" cy="641400"/>
            <a:chOff x="3895725" y="2193950"/>
            <a:chExt cx="1352400" cy="641400"/>
          </a:xfrm>
        </p:grpSpPr>
        <p:sp>
          <p:nvSpPr>
            <p:cNvPr id="269" name="Google Shape;269;p44"/>
            <p:cNvSpPr/>
            <p:nvPr/>
          </p:nvSpPr>
          <p:spPr>
            <a:xfrm>
              <a:off x="3895725" y="2193950"/>
              <a:ext cx="1352400" cy="641400"/>
            </a:xfrm>
            <a:prstGeom prst="roundRect">
              <a:avLst>
                <a:gd fmla="val 31087" name="adj"/>
              </a:avLst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9E9E9E">
                  <a:alpha val="50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ilita One"/>
                <a:ea typeface="Lilita One"/>
                <a:cs typeface="Lilita One"/>
                <a:sym typeface="Lilita One"/>
              </a:endParaRPr>
            </a:p>
          </p:txBody>
        </p:sp>
        <p:sp>
          <p:nvSpPr>
            <p:cNvPr id="270" name="Google Shape;270;p44"/>
            <p:cNvSpPr/>
            <p:nvPr/>
          </p:nvSpPr>
          <p:spPr>
            <a:xfrm>
              <a:off x="3942188" y="2230475"/>
              <a:ext cx="1259700" cy="568200"/>
            </a:xfrm>
            <a:prstGeom prst="roundRect">
              <a:avLst>
                <a:gd fmla="val 31087" name="adj"/>
              </a:avLst>
            </a:prstGeom>
            <a:solidFill>
              <a:srgbClr val="CC1C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Lilita One"/>
                <a:ea typeface="Lilita One"/>
                <a:cs typeface="Lilita One"/>
                <a:sym typeface="Lilita One"/>
              </a:endParaRPr>
            </a:p>
          </p:txBody>
        </p:sp>
        <p:sp>
          <p:nvSpPr>
            <p:cNvPr id="271" name="Google Shape;271;p44"/>
            <p:cNvSpPr txBox="1"/>
            <p:nvPr/>
          </p:nvSpPr>
          <p:spPr>
            <a:xfrm>
              <a:off x="3942200" y="2297925"/>
              <a:ext cx="1219800" cy="49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SzPts val="358"/>
                <a:buNone/>
              </a:pPr>
              <a:r>
                <a:rPr b="1" i="1" lang="en" sz="3135">
                  <a:solidFill>
                    <a:srgbClr val="EEEEEE"/>
                  </a:solidFill>
                  <a:latin typeface="Lilita One"/>
                  <a:ea typeface="Lilita One"/>
                  <a:cs typeface="Lilita One"/>
                  <a:sym typeface="Lilita One"/>
                </a:rPr>
                <a:t>100%</a:t>
              </a:r>
              <a:endParaRPr b="1" i="1" sz="3135">
                <a:solidFill>
                  <a:srgbClr val="EEEEEE"/>
                </a:solidFill>
                <a:latin typeface="Lilita One"/>
                <a:ea typeface="Lilita One"/>
                <a:cs typeface="Lilita One"/>
                <a:sym typeface="Lilita One"/>
              </a:endParaRPr>
            </a:p>
          </p:txBody>
        </p:sp>
      </p:grpSp>
      <p:sp>
        <p:nvSpPr>
          <p:cNvPr id="272" name="Google Shape;272;p44"/>
          <p:cNvSpPr txBox="1"/>
          <p:nvPr>
            <p:ph idx="1" type="body"/>
          </p:nvPr>
        </p:nvSpPr>
        <p:spPr>
          <a:xfrm rot="-2306055">
            <a:off x="3406002" y="2948256"/>
            <a:ext cx="3986866" cy="407195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 sz="1500">
                <a:solidFill>
                  <a:srgbClr val="D1CDC7"/>
                </a:solidFill>
                <a:latin typeface="Georgia"/>
                <a:ea typeface="Georgia"/>
                <a:cs typeface="Georgia"/>
                <a:sym typeface="Georgia"/>
              </a:rPr>
              <a:t>“Simplicity is prerequisite for reliability.”</a:t>
            </a:r>
            <a:br>
              <a:rPr i="1" lang="en" sz="1500">
                <a:solidFill>
                  <a:srgbClr val="D1CDC7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i="1" lang="en" sz="1500">
                <a:solidFill>
                  <a:srgbClr val="D1CDC7"/>
                </a:solidFill>
                <a:latin typeface="Georgia"/>
                <a:ea typeface="Georgia"/>
                <a:cs typeface="Georgia"/>
                <a:sym typeface="Georgia"/>
              </a:rPr>
              <a:t>Edsger W. Dijkstra</a:t>
            </a:r>
            <a:endParaRPr/>
          </a:p>
        </p:txBody>
      </p:sp>
      <p:grpSp>
        <p:nvGrpSpPr>
          <p:cNvPr id="273" name="Google Shape;273;p44"/>
          <p:cNvGrpSpPr/>
          <p:nvPr/>
        </p:nvGrpSpPr>
        <p:grpSpPr>
          <a:xfrm>
            <a:off x="863376" y="2362671"/>
            <a:ext cx="2165281" cy="2628286"/>
            <a:chOff x="3158875" y="890400"/>
            <a:chExt cx="2826000" cy="3362700"/>
          </a:xfrm>
        </p:grpSpPr>
        <p:sp>
          <p:nvSpPr>
            <p:cNvPr id="274" name="Google Shape;274;p44"/>
            <p:cNvSpPr/>
            <p:nvPr/>
          </p:nvSpPr>
          <p:spPr>
            <a:xfrm>
              <a:off x="3158875" y="890400"/>
              <a:ext cx="2826000" cy="3362700"/>
            </a:xfrm>
            <a:prstGeom prst="roundRect">
              <a:avLst>
                <a:gd fmla="val 2072" name="adj"/>
              </a:avLst>
            </a:prstGeom>
            <a:solidFill>
              <a:srgbClr val="1C1D1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euton"/>
                <a:ea typeface="Neuton"/>
                <a:cs typeface="Neuton"/>
                <a:sym typeface="Neuton"/>
              </a:endParaRPr>
            </a:p>
          </p:txBody>
        </p:sp>
        <p:sp>
          <p:nvSpPr>
            <p:cNvPr id="275" name="Google Shape;275;p44"/>
            <p:cNvSpPr txBox="1"/>
            <p:nvPr/>
          </p:nvSpPr>
          <p:spPr>
            <a:xfrm>
              <a:off x="3358500" y="998300"/>
              <a:ext cx="2438700" cy="836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 fontScale="92500" lnSpcReduction="20000"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n" sz="2300">
                  <a:solidFill>
                    <a:srgbClr val="EBEAE6"/>
                  </a:solidFill>
                  <a:latin typeface="Neuton Light"/>
                  <a:ea typeface="Neuton Light"/>
                  <a:cs typeface="Neuton Light"/>
                  <a:sym typeface="Neuton Light"/>
                </a:rPr>
                <a:t>Michał Kołodziej</a:t>
              </a:r>
              <a:br>
                <a:rPr lang="en" sz="2300">
                  <a:solidFill>
                    <a:srgbClr val="EBEAE6"/>
                  </a:solidFill>
                  <a:latin typeface="Neuton Light"/>
                  <a:ea typeface="Neuton Light"/>
                  <a:cs typeface="Neuton Light"/>
                  <a:sym typeface="Neuton Light"/>
                </a:rPr>
              </a:br>
              <a:r>
                <a:rPr lang="en" sz="2300">
                  <a:solidFill>
                    <a:srgbClr val="EBEAE6"/>
                  </a:solidFill>
                  <a:latin typeface="Neuton Light"/>
                  <a:ea typeface="Neuton Light"/>
                  <a:cs typeface="Neuton Light"/>
                  <a:sym typeface="Neuton Light"/>
                </a:rPr>
                <a:t>Daniel Stasielak</a:t>
              </a:r>
              <a:endParaRPr sz="2300">
                <a:solidFill>
                  <a:srgbClr val="EBEAE6"/>
                </a:solidFill>
                <a:latin typeface="Neuton Light"/>
                <a:ea typeface="Neuton Light"/>
                <a:cs typeface="Neuton Light"/>
                <a:sym typeface="Neuton Light"/>
              </a:endParaRPr>
            </a:p>
          </p:txBody>
        </p:sp>
        <p:sp>
          <p:nvSpPr>
            <p:cNvPr id="276" name="Google Shape;276;p44"/>
            <p:cNvSpPr txBox="1"/>
            <p:nvPr/>
          </p:nvSpPr>
          <p:spPr>
            <a:xfrm>
              <a:off x="3352529" y="2209200"/>
              <a:ext cx="2438700" cy="1399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EBEAE6"/>
                  </a:solidFill>
                  <a:latin typeface="Neuton ExtraLight"/>
                  <a:ea typeface="Neuton ExtraLight"/>
                  <a:cs typeface="Neuton ExtraLight"/>
                  <a:sym typeface="Neuton ExtraLight"/>
                </a:rPr>
                <a:t>JPWP - projekt</a:t>
              </a:r>
              <a:endParaRPr sz="1800">
                <a:solidFill>
                  <a:srgbClr val="EBEAE6"/>
                </a:solidFill>
                <a:latin typeface="Neuton ExtraLight"/>
                <a:ea typeface="Neuton ExtraLight"/>
                <a:cs typeface="Neuton ExtraLight"/>
                <a:sym typeface="Neuton ExtraLight"/>
              </a:endParaRPr>
            </a:p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solidFill>
                    <a:srgbClr val="EBEAE6"/>
                  </a:solidFill>
                  <a:latin typeface="Neuton ExtraLight"/>
                  <a:ea typeface="Neuton ExtraLight"/>
                  <a:cs typeface="Neuton ExtraLight"/>
                  <a:sym typeface="Neuton ExtraLight"/>
                </a:rPr>
                <a:t>AGH</a:t>
              </a:r>
              <a:endParaRPr sz="1800">
                <a:solidFill>
                  <a:srgbClr val="EBEAE6"/>
                </a:solidFill>
                <a:latin typeface="Neuton ExtraLight"/>
                <a:ea typeface="Neuton ExtraLight"/>
                <a:cs typeface="Neuton ExtraLight"/>
                <a:sym typeface="Neuton ExtraLight"/>
              </a:endParaRPr>
            </a:p>
          </p:txBody>
        </p:sp>
        <p:sp>
          <p:nvSpPr>
            <p:cNvPr id="277" name="Google Shape;277;p44"/>
            <p:cNvSpPr txBox="1"/>
            <p:nvPr/>
          </p:nvSpPr>
          <p:spPr>
            <a:xfrm>
              <a:off x="3358500" y="3817325"/>
              <a:ext cx="2438700" cy="32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rm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800">
                <a:solidFill>
                  <a:srgbClr val="EBEAE6"/>
                </a:solidFill>
                <a:latin typeface="Public Sans"/>
                <a:ea typeface="Public Sans"/>
                <a:cs typeface="Public Sans"/>
                <a:sym typeface="Public Sans"/>
              </a:endParaRPr>
            </a:p>
          </p:txBody>
        </p:sp>
        <p:cxnSp>
          <p:nvCxnSpPr>
            <p:cNvPr id="278" name="Google Shape;278;p44"/>
            <p:cNvCxnSpPr/>
            <p:nvPr/>
          </p:nvCxnSpPr>
          <p:spPr>
            <a:xfrm rot="10800000">
              <a:off x="3358400" y="3735375"/>
              <a:ext cx="2438700" cy="0"/>
            </a:xfrm>
            <a:prstGeom prst="straightConnector1">
              <a:avLst/>
            </a:prstGeom>
            <a:noFill/>
            <a:ln cap="flat" cmpd="sng" w="9525">
              <a:solidFill>
                <a:srgbClr val="EBEAE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Google Shape;377;p53"/>
          <p:cNvGrpSpPr/>
          <p:nvPr/>
        </p:nvGrpSpPr>
        <p:grpSpPr>
          <a:xfrm>
            <a:off x="249001" y="196450"/>
            <a:ext cx="8697624" cy="774975"/>
            <a:chOff x="962026" y="1667300"/>
            <a:chExt cx="8697624" cy="774975"/>
          </a:xfrm>
        </p:grpSpPr>
        <p:sp>
          <p:nvSpPr>
            <p:cNvPr id="378" name="Google Shape;378;p53"/>
            <p:cNvSpPr txBox="1"/>
            <p:nvPr/>
          </p:nvSpPr>
          <p:spPr>
            <a:xfrm>
              <a:off x="967750" y="1672775"/>
              <a:ext cx="86919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0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Różne systemy zasad</a:t>
              </a:r>
              <a:endParaRPr b="1" sz="320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379" name="Google Shape;379;p53"/>
            <p:cNvCxnSpPr/>
            <p:nvPr/>
          </p:nvCxnSpPr>
          <p:spPr>
            <a:xfrm>
              <a:off x="962026" y="1667300"/>
              <a:ext cx="86463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80" name="Google Shape;380;p53"/>
          <p:cNvSpPr txBox="1"/>
          <p:nvPr/>
        </p:nvSpPr>
        <p:spPr>
          <a:xfrm rot="-980554">
            <a:off x="1766188" y="1687870"/>
            <a:ext cx="1610990" cy="72214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SOLID</a:t>
            </a:r>
            <a:endParaRPr sz="32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</p:txBody>
      </p:sp>
      <p:sp>
        <p:nvSpPr>
          <p:cNvPr id="381" name="Google Shape;381;p53"/>
          <p:cNvSpPr txBox="1"/>
          <p:nvPr/>
        </p:nvSpPr>
        <p:spPr>
          <a:xfrm rot="524380">
            <a:off x="4654013" y="1593991"/>
            <a:ext cx="1611107" cy="7220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GRASP</a:t>
            </a:r>
            <a:endParaRPr sz="32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</p:txBody>
      </p:sp>
      <p:sp>
        <p:nvSpPr>
          <p:cNvPr id="382" name="Google Shape;382;p53"/>
          <p:cNvSpPr txBox="1"/>
          <p:nvPr/>
        </p:nvSpPr>
        <p:spPr>
          <a:xfrm rot="1161572">
            <a:off x="3670995" y="2749406"/>
            <a:ext cx="1610884" cy="72213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DRY</a:t>
            </a:r>
            <a:endParaRPr sz="32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</p:txBody>
      </p:sp>
      <p:sp>
        <p:nvSpPr>
          <p:cNvPr id="383" name="Google Shape;383;p53"/>
          <p:cNvSpPr txBox="1"/>
          <p:nvPr/>
        </p:nvSpPr>
        <p:spPr>
          <a:xfrm rot="-1535205">
            <a:off x="5810540" y="2683549"/>
            <a:ext cx="1610875" cy="722174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KISS</a:t>
            </a:r>
            <a:endParaRPr sz="32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</p:txBody>
      </p:sp>
      <p:sp>
        <p:nvSpPr>
          <p:cNvPr id="384" name="Google Shape;384;p53"/>
          <p:cNvSpPr txBox="1"/>
          <p:nvPr/>
        </p:nvSpPr>
        <p:spPr>
          <a:xfrm rot="-2700000">
            <a:off x="1911792" y="3234899"/>
            <a:ext cx="1610931" cy="72209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YAGNI</a:t>
            </a:r>
            <a:endParaRPr sz="32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</p:txBody>
      </p:sp>
      <p:sp>
        <p:nvSpPr>
          <p:cNvPr id="385" name="Google Shape;385;p53"/>
          <p:cNvSpPr txBox="1"/>
          <p:nvPr/>
        </p:nvSpPr>
        <p:spPr>
          <a:xfrm rot="-321867">
            <a:off x="3572321" y="3624820"/>
            <a:ext cx="1610855" cy="7222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PLK</a:t>
            </a:r>
            <a:endParaRPr sz="32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</p:txBody>
      </p:sp>
      <p:cxnSp>
        <p:nvCxnSpPr>
          <p:cNvPr id="386" name="Google Shape;386;p53"/>
          <p:cNvCxnSpPr/>
          <p:nvPr/>
        </p:nvCxnSpPr>
        <p:spPr>
          <a:xfrm>
            <a:off x="274663" y="4947050"/>
            <a:ext cx="8646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background with white text that says `` dawn of the second day 48 hours remain '' (Provided by Tenor)" id="391" name="Google Shape;391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551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II - Testowanie Kodu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5"/>
          <p:cNvSpPr txBox="1"/>
          <p:nvPr/>
        </p:nvSpPr>
        <p:spPr>
          <a:xfrm>
            <a:off x="197375" y="161175"/>
            <a:ext cx="61947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Podstawowe rodzaje testów</a:t>
            </a:r>
            <a:endParaRPr b="1" sz="32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98" name="Google Shape;398;p55"/>
          <p:cNvSpPr txBox="1"/>
          <p:nvPr/>
        </p:nvSpPr>
        <p:spPr>
          <a:xfrm>
            <a:off x="197375" y="1008375"/>
            <a:ext cx="74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01</a:t>
            </a:r>
            <a:endParaRPr sz="4900">
              <a:solidFill>
                <a:schemeClr val="dk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sp>
        <p:nvSpPr>
          <p:cNvPr id="399" name="Google Shape;399;p55"/>
          <p:cNvSpPr txBox="1"/>
          <p:nvPr/>
        </p:nvSpPr>
        <p:spPr>
          <a:xfrm>
            <a:off x="1127725" y="1009875"/>
            <a:ext cx="3578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Testy jednostkowe</a:t>
            </a:r>
            <a:endParaRPr b="1" sz="20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00" name="Google Shape;400;p55"/>
          <p:cNvCxnSpPr/>
          <p:nvPr/>
        </p:nvCxnSpPr>
        <p:spPr>
          <a:xfrm>
            <a:off x="192901" y="1006875"/>
            <a:ext cx="87582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01" name="Google Shape;401;p55"/>
          <p:cNvCxnSpPr/>
          <p:nvPr/>
        </p:nvCxnSpPr>
        <p:spPr>
          <a:xfrm>
            <a:off x="192901" y="1777875"/>
            <a:ext cx="33177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02" name="Google Shape;402;p55"/>
          <p:cNvSpPr txBox="1"/>
          <p:nvPr/>
        </p:nvSpPr>
        <p:spPr>
          <a:xfrm>
            <a:off x="197375" y="1779375"/>
            <a:ext cx="74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02</a:t>
            </a:r>
            <a:endParaRPr sz="4900">
              <a:solidFill>
                <a:schemeClr val="dk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sp>
        <p:nvSpPr>
          <p:cNvPr id="403" name="Google Shape;403;p55"/>
          <p:cNvSpPr txBox="1"/>
          <p:nvPr/>
        </p:nvSpPr>
        <p:spPr>
          <a:xfrm>
            <a:off x="1127719" y="1779375"/>
            <a:ext cx="2729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Testy integracyjne</a:t>
            </a:r>
            <a:endParaRPr b="1" sz="20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04" name="Google Shape;404;p55"/>
          <p:cNvCxnSpPr/>
          <p:nvPr/>
        </p:nvCxnSpPr>
        <p:spPr>
          <a:xfrm>
            <a:off x="192901" y="2548875"/>
            <a:ext cx="3300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05" name="Google Shape;405;p55"/>
          <p:cNvSpPr txBox="1"/>
          <p:nvPr/>
        </p:nvSpPr>
        <p:spPr>
          <a:xfrm>
            <a:off x="197375" y="2548875"/>
            <a:ext cx="74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03</a:t>
            </a:r>
            <a:endParaRPr sz="4900">
              <a:solidFill>
                <a:schemeClr val="dk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sp>
        <p:nvSpPr>
          <p:cNvPr id="406" name="Google Shape;406;p55"/>
          <p:cNvSpPr txBox="1"/>
          <p:nvPr/>
        </p:nvSpPr>
        <p:spPr>
          <a:xfrm>
            <a:off x="1127719" y="2548875"/>
            <a:ext cx="2729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Testy funkcyjne</a:t>
            </a:r>
            <a:endParaRPr b="1" sz="20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07" name="Google Shape;407;p55"/>
          <p:cNvCxnSpPr/>
          <p:nvPr/>
        </p:nvCxnSpPr>
        <p:spPr>
          <a:xfrm>
            <a:off x="192901" y="3318375"/>
            <a:ext cx="33261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08" name="Google Shape;408;p55"/>
          <p:cNvSpPr txBox="1"/>
          <p:nvPr/>
        </p:nvSpPr>
        <p:spPr>
          <a:xfrm>
            <a:off x="197375" y="3319875"/>
            <a:ext cx="74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04</a:t>
            </a:r>
            <a:endParaRPr sz="4900">
              <a:solidFill>
                <a:schemeClr val="dk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sp>
        <p:nvSpPr>
          <p:cNvPr id="409" name="Google Shape;409;p55"/>
          <p:cNvSpPr txBox="1"/>
          <p:nvPr/>
        </p:nvSpPr>
        <p:spPr>
          <a:xfrm>
            <a:off x="1127719" y="3319875"/>
            <a:ext cx="2729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Testy systemowe</a:t>
            </a:r>
            <a:endParaRPr b="1" sz="20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410" name="Google Shape;410;p55"/>
          <p:cNvCxnSpPr/>
          <p:nvPr/>
        </p:nvCxnSpPr>
        <p:spPr>
          <a:xfrm>
            <a:off x="192900" y="4089375"/>
            <a:ext cx="33177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11" name="Google Shape;411;p55"/>
          <p:cNvCxnSpPr/>
          <p:nvPr/>
        </p:nvCxnSpPr>
        <p:spPr>
          <a:xfrm>
            <a:off x="248838" y="4947050"/>
            <a:ext cx="8646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2" name="Google Shape;412;p55"/>
          <p:cNvSpPr txBox="1"/>
          <p:nvPr/>
        </p:nvSpPr>
        <p:spPr>
          <a:xfrm>
            <a:off x="197375" y="4090875"/>
            <a:ext cx="74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05</a:t>
            </a:r>
            <a:endParaRPr sz="4900">
              <a:solidFill>
                <a:schemeClr val="dk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sp>
        <p:nvSpPr>
          <p:cNvPr id="413" name="Google Shape;413;p55"/>
          <p:cNvSpPr txBox="1"/>
          <p:nvPr/>
        </p:nvSpPr>
        <p:spPr>
          <a:xfrm>
            <a:off x="1127719" y="4133463"/>
            <a:ext cx="2729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Testy regresyjne</a:t>
            </a:r>
            <a:endParaRPr b="1" sz="20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8" name="Google Shape;418;p56"/>
          <p:cNvGrpSpPr/>
          <p:nvPr/>
        </p:nvGrpSpPr>
        <p:grpSpPr>
          <a:xfrm>
            <a:off x="197376" y="161175"/>
            <a:ext cx="7220100" cy="1363238"/>
            <a:chOff x="962026" y="1079000"/>
            <a:chExt cx="7220100" cy="1363238"/>
          </a:xfrm>
        </p:grpSpPr>
        <p:sp>
          <p:nvSpPr>
            <p:cNvPr id="419" name="Google Shape;419;p56"/>
            <p:cNvSpPr txBox="1"/>
            <p:nvPr/>
          </p:nvSpPr>
          <p:spPr>
            <a:xfrm>
              <a:off x="967750" y="1672738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9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01</a:t>
              </a:r>
              <a:endParaRPr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420" name="Google Shape;420;p56"/>
            <p:cNvSpPr txBox="1"/>
            <p:nvPr/>
          </p:nvSpPr>
          <p:spPr>
            <a:xfrm>
              <a:off x="967750" y="1079000"/>
              <a:ext cx="5058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Testy Jednostkowe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421" name="Google Shape;421;p56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22" name="Google Shape;422;p56"/>
          <p:cNvSpPr txBox="1"/>
          <p:nvPr/>
        </p:nvSpPr>
        <p:spPr>
          <a:xfrm>
            <a:off x="1973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Co testujemy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23" name="Google Shape;423;p56"/>
          <p:cNvSpPr txBox="1"/>
          <p:nvPr/>
        </p:nvSpPr>
        <p:spPr>
          <a:xfrm>
            <a:off x="31257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Upewnić się, że każdy fragment kodu działa poprawnie samodzielnie.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24" name="Google Shape;424;p56"/>
          <p:cNvSpPr txBox="1"/>
          <p:nvPr/>
        </p:nvSpPr>
        <p:spPr>
          <a:xfrm>
            <a:off x="31270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Cel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25" name="Google Shape;425;p56"/>
          <p:cNvSpPr txBox="1"/>
          <p:nvPr/>
        </p:nvSpPr>
        <p:spPr>
          <a:xfrm>
            <a:off x="1960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Pojedyncze funkcje lub metody w izolacji.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26" name="Google Shape;426;p56"/>
          <p:cNvSpPr txBox="1"/>
          <p:nvPr/>
        </p:nvSpPr>
        <p:spPr>
          <a:xfrm>
            <a:off x="60567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Narzędzia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27" name="Google Shape;427;p56"/>
          <p:cNvSpPr txBox="1"/>
          <p:nvPr/>
        </p:nvSpPr>
        <p:spPr>
          <a:xfrm>
            <a:off x="60554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pytest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unittest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JUnit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NUnit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57"/>
          <p:cNvGrpSpPr/>
          <p:nvPr/>
        </p:nvGrpSpPr>
        <p:grpSpPr>
          <a:xfrm>
            <a:off x="197376" y="161175"/>
            <a:ext cx="7220100" cy="1363250"/>
            <a:chOff x="962026" y="1079000"/>
            <a:chExt cx="7220100" cy="1363250"/>
          </a:xfrm>
        </p:grpSpPr>
        <p:sp>
          <p:nvSpPr>
            <p:cNvPr id="433" name="Google Shape;433;p57"/>
            <p:cNvSpPr txBox="1"/>
            <p:nvPr/>
          </p:nvSpPr>
          <p:spPr>
            <a:xfrm>
              <a:off x="967750" y="1672750"/>
              <a:ext cx="8445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9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01</a:t>
              </a:r>
              <a:endParaRPr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434" name="Google Shape;434;p57"/>
            <p:cNvSpPr txBox="1"/>
            <p:nvPr/>
          </p:nvSpPr>
          <p:spPr>
            <a:xfrm>
              <a:off x="967750" y="1079000"/>
              <a:ext cx="5058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Testy Jednostkowe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435" name="Google Shape;435;p57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436" name="Google Shape;436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025" y="1524423"/>
            <a:ext cx="6154776" cy="29853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37" name="Google Shape;437;p57"/>
          <p:cNvSpPr txBox="1"/>
          <p:nvPr/>
        </p:nvSpPr>
        <p:spPr>
          <a:xfrm>
            <a:off x="1047744" y="754925"/>
            <a:ext cx="2729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Przykład</a:t>
            </a:r>
            <a:endParaRPr b="1" sz="20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2" name="Google Shape;442;p58"/>
          <p:cNvGrpSpPr/>
          <p:nvPr/>
        </p:nvGrpSpPr>
        <p:grpSpPr>
          <a:xfrm>
            <a:off x="197376" y="161175"/>
            <a:ext cx="7220100" cy="1363250"/>
            <a:chOff x="962026" y="1079000"/>
            <a:chExt cx="7220100" cy="1363250"/>
          </a:xfrm>
        </p:grpSpPr>
        <p:sp>
          <p:nvSpPr>
            <p:cNvPr id="443" name="Google Shape;443;p58"/>
            <p:cNvSpPr txBox="1"/>
            <p:nvPr/>
          </p:nvSpPr>
          <p:spPr>
            <a:xfrm>
              <a:off x="967750" y="1672750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9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02</a:t>
              </a:r>
              <a:endParaRPr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444" name="Google Shape;444;p58"/>
            <p:cNvSpPr txBox="1"/>
            <p:nvPr/>
          </p:nvSpPr>
          <p:spPr>
            <a:xfrm>
              <a:off x="967750" y="1079000"/>
              <a:ext cx="5058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Testy Integracyjne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445" name="Google Shape;445;p58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46" name="Google Shape;446;p58"/>
          <p:cNvSpPr txBox="1"/>
          <p:nvPr/>
        </p:nvSpPr>
        <p:spPr>
          <a:xfrm>
            <a:off x="1973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Co testujemy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47" name="Google Shape;447;p58"/>
          <p:cNvSpPr txBox="1"/>
          <p:nvPr/>
        </p:nvSpPr>
        <p:spPr>
          <a:xfrm>
            <a:off x="31257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Sprawdzenie, czy części systemu poprawnie się ze sobą komunikują.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48" name="Google Shape;448;p58"/>
          <p:cNvSpPr txBox="1"/>
          <p:nvPr/>
        </p:nvSpPr>
        <p:spPr>
          <a:xfrm>
            <a:off x="31270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Cel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49" name="Google Shape;449;p58"/>
          <p:cNvSpPr txBox="1"/>
          <p:nvPr/>
        </p:nvSpPr>
        <p:spPr>
          <a:xfrm>
            <a:off x="1960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Współpracę między modułami lub komponentami.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50" name="Google Shape;450;p58"/>
          <p:cNvSpPr txBox="1"/>
          <p:nvPr/>
        </p:nvSpPr>
        <p:spPr>
          <a:xfrm>
            <a:off x="60567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Przykłady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51" name="Google Shape;451;p58"/>
          <p:cNvSpPr txBox="1"/>
          <p:nvPr/>
        </p:nvSpPr>
        <p:spPr>
          <a:xfrm>
            <a:off x="60554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Serwis + baza danych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API + logika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" name="Google Shape;456;p59"/>
          <p:cNvGrpSpPr/>
          <p:nvPr/>
        </p:nvGrpSpPr>
        <p:grpSpPr>
          <a:xfrm>
            <a:off x="197376" y="161175"/>
            <a:ext cx="7220100" cy="1363250"/>
            <a:chOff x="962026" y="1079000"/>
            <a:chExt cx="7220100" cy="1363250"/>
          </a:xfrm>
        </p:grpSpPr>
        <p:sp>
          <p:nvSpPr>
            <p:cNvPr id="457" name="Google Shape;457;p59"/>
            <p:cNvSpPr txBox="1"/>
            <p:nvPr/>
          </p:nvSpPr>
          <p:spPr>
            <a:xfrm>
              <a:off x="967750" y="1672750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9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03</a:t>
              </a:r>
              <a:endParaRPr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458" name="Google Shape;458;p59"/>
            <p:cNvSpPr txBox="1"/>
            <p:nvPr/>
          </p:nvSpPr>
          <p:spPr>
            <a:xfrm>
              <a:off x="967750" y="1079000"/>
              <a:ext cx="5058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Testy Funkcjonalne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459" name="Google Shape;459;p59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60" name="Google Shape;460;p59"/>
          <p:cNvSpPr txBox="1"/>
          <p:nvPr/>
        </p:nvSpPr>
        <p:spPr>
          <a:xfrm>
            <a:off x="1973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Co testujemy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61" name="Google Shape;461;p59"/>
          <p:cNvSpPr txBox="1"/>
          <p:nvPr/>
        </p:nvSpPr>
        <p:spPr>
          <a:xfrm>
            <a:off x="31257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Potwierdzić, że system robi to, czego oczekuje użytkownik.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62" name="Google Shape;462;p59"/>
          <p:cNvSpPr txBox="1"/>
          <p:nvPr/>
        </p:nvSpPr>
        <p:spPr>
          <a:xfrm>
            <a:off x="31270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Cel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63" name="Google Shape;463;p59"/>
          <p:cNvSpPr txBox="1"/>
          <p:nvPr/>
        </p:nvSpPr>
        <p:spPr>
          <a:xfrm>
            <a:off x="1960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Konkretne funkcje systemu zgodnie z wymaganiami.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64" name="Google Shape;464;p59"/>
          <p:cNvSpPr txBox="1"/>
          <p:nvPr/>
        </p:nvSpPr>
        <p:spPr>
          <a:xfrm>
            <a:off x="60567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Narzędzia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65" name="Google Shape;465;p59"/>
          <p:cNvSpPr txBox="1"/>
          <p:nvPr/>
        </p:nvSpPr>
        <p:spPr>
          <a:xfrm>
            <a:off x="60554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Selenium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Cypress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60"/>
          <p:cNvGrpSpPr/>
          <p:nvPr/>
        </p:nvGrpSpPr>
        <p:grpSpPr>
          <a:xfrm>
            <a:off x="197376" y="161175"/>
            <a:ext cx="7220100" cy="1363250"/>
            <a:chOff x="962026" y="1079000"/>
            <a:chExt cx="7220100" cy="1363250"/>
          </a:xfrm>
        </p:grpSpPr>
        <p:sp>
          <p:nvSpPr>
            <p:cNvPr id="471" name="Google Shape;471;p60"/>
            <p:cNvSpPr txBox="1"/>
            <p:nvPr/>
          </p:nvSpPr>
          <p:spPr>
            <a:xfrm>
              <a:off x="967750" y="1672750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9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04</a:t>
              </a:r>
              <a:endParaRPr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472" name="Google Shape;472;p60"/>
            <p:cNvSpPr txBox="1"/>
            <p:nvPr/>
          </p:nvSpPr>
          <p:spPr>
            <a:xfrm>
              <a:off x="967750" y="1079000"/>
              <a:ext cx="5058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Testy Systemowe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473" name="Google Shape;473;p60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74" name="Google Shape;474;p60"/>
          <p:cNvSpPr txBox="1"/>
          <p:nvPr/>
        </p:nvSpPr>
        <p:spPr>
          <a:xfrm>
            <a:off x="1973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Co testujemy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75" name="Google Shape;475;p60"/>
          <p:cNvSpPr txBox="1"/>
          <p:nvPr/>
        </p:nvSpPr>
        <p:spPr>
          <a:xfrm>
            <a:off x="31257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Sprawdzić, czy wszystkie warstwy (frontend, backend, baza) działają razem.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76" name="Google Shape;476;p60"/>
          <p:cNvSpPr txBox="1"/>
          <p:nvPr/>
        </p:nvSpPr>
        <p:spPr>
          <a:xfrm>
            <a:off x="31270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Cel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77" name="Google Shape;477;p60"/>
          <p:cNvSpPr txBox="1"/>
          <p:nvPr/>
        </p:nvSpPr>
        <p:spPr>
          <a:xfrm>
            <a:off x="1960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Cały przepływ działania systemu z punktu widzenia użytkownika.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78" name="Google Shape;478;p60"/>
          <p:cNvSpPr txBox="1"/>
          <p:nvPr/>
        </p:nvSpPr>
        <p:spPr>
          <a:xfrm>
            <a:off x="6056775" y="21763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Narzędzia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79" name="Google Shape;479;p60"/>
          <p:cNvSpPr txBox="1"/>
          <p:nvPr/>
        </p:nvSpPr>
        <p:spPr>
          <a:xfrm>
            <a:off x="6055425" y="27927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Cypress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Playwright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2000"/>
              <a:buFont typeface="DM Sans Medium"/>
              <a:buChar char="●"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Selenium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4" name="Google Shape;484;p61"/>
          <p:cNvGrpSpPr/>
          <p:nvPr/>
        </p:nvGrpSpPr>
        <p:grpSpPr>
          <a:xfrm>
            <a:off x="197376" y="161175"/>
            <a:ext cx="7220100" cy="1363250"/>
            <a:chOff x="962026" y="1079000"/>
            <a:chExt cx="7220100" cy="1363250"/>
          </a:xfrm>
        </p:grpSpPr>
        <p:sp>
          <p:nvSpPr>
            <p:cNvPr id="485" name="Google Shape;485;p61"/>
            <p:cNvSpPr txBox="1"/>
            <p:nvPr/>
          </p:nvSpPr>
          <p:spPr>
            <a:xfrm>
              <a:off x="967750" y="1672750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9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05</a:t>
              </a:r>
              <a:endParaRPr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486" name="Google Shape;486;p61"/>
            <p:cNvSpPr txBox="1"/>
            <p:nvPr/>
          </p:nvSpPr>
          <p:spPr>
            <a:xfrm>
              <a:off x="967750" y="1079000"/>
              <a:ext cx="5058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Testy Regresyjne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487" name="Google Shape;487;p61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488" name="Google Shape;488;p61"/>
          <p:cNvSpPr txBox="1"/>
          <p:nvPr/>
        </p:nvSpPr>
        <p:spPr>
          <a:xfrm>
            <a:off x="1820900" y="21847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Co testujemy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89" name="Google Shape;489;p61"/>
          <p:cNvSpPr txBox="1"/>
          <p:nvPr/>
        </p:nvSpPr>
        <p:spPr>
          <a:xfrm>
            <a:off x="4749250" y="28011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Zapobieganie błędom po aktualizacjach.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  <p:sp>
        <p:nvSpPr>
          <p:cNvPr id="490" name="Google Shape;490;p61"/>
          <p:cNvSpPr txBox="1"/>
          <p:nvPr/>
        </p:nvSpPr>
        <p:spPr>
          <a:xfrm>
            <a:off x="4750600" y="2184700"/>
            <a:ext cx="2572500" cy="5829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Cel</a:t>
            </a:r>
            <a:endParaRPr b="1" sz="24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491" name="Google Shape;491;p61"/>
          <p:cNvSpPr txBox="1"/>
          <p:nvPr/>
        </p:nvSpPr>
        <p:spPr>
          <a:xfrm>
            <a:off x="1819550" y="2801175"/>
            <a:ext cx="2575200" cy="1300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301900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Czy nowe zmiany nie zepsuły istniejącej funkcjonalności.</a:t>
            </a:r>
            <a:endParaRPr sz="2000">
              <a:solidFill>
                <a:srgbClr val="301900"/>
              </a:solidFill>
              <a:latin typeface="DM Sans Medium"/>
              <a:ea typeface="DM Sans Medium"/>
              <a:cs typeface="DM Sans Medium"/>
              <a:sym typeface="DM Sans Medium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" name="Google Shape;496;p62"/>
          <p:cNvGrpSpPr/>
          <p:nvPr/>
        </p:nvGrpSpPr>
        <p:grpSpPr>
          <a:xfrm>
            <a:off x="197376" y="161175"/>
            <a:ext cx="7220100" cy="1363250"/>
            <a:chOff x="962026" y="1079000"/>
            <a:chExt cx="7220100" cy="1363250"/>
          </a:xfrm>
        </p:grpSpPr>
        <p:sp>
          <p:nvSpPr>
            <p:cNvPr id="497" name="Google Shape;497;p62"/>
            <p:cNvSpPr txBox="1"/>
            <p:nvPr/>
          </p:nvSpPr>
          <p:spPr>
            <a:xfrm>
              <a:off x="967750" y="1672750"/>
              <a:ext cx="9810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498" name="Google Shape;498;p62"/>
            <p:cNvSpPr txBox="1"/>
            <p:nvPr/>
          </p:nvSpPr>
          <p:spPr>
            <a:xfrm>
              <a:off x="967750" y="1079000"/>
              <a:ext cx="50586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To tyle?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499" name="Google Shape;499;p62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00" name="Google Shape;500;p62"/>
          <p:cNvSpPr txBox="1"/>
          <p:nvPr/>
        </p:nvSpPr>
        <p:spPr>
          <a:xfrm>
            <a:off x="428800" y="1524425"/>
            <a:ext cx="48330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 ExtraBold"/>
              <a:buChar char="●"/>
            </a:pPr>
            <a:r>
              <a:rPr lang="en" sz="28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Testy wydajnościowe</a:t>
            </a:r>
            <a:endParaRPr sz="28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 ExtraBold"/>
              <a:buChar char="●"/>
            </a:pPr>
            <a:r>
              <a:rPr lang="en" sz="28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Stress-</a:t>
            </a:r>
            <a:r>
              <a:rPr lang="en" sz="28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testy</a:t>
            </a:r>
            <a:endParaRPr sz="28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 ExtraBold"/>
              <a:buChar char="●"/>
            </a:pPr>
            <a:r>
              <a:rPr lang="en" sz="28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Recovery</a:t>
            </a:r>
            <a:endParaRPr sz="28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 ExtraBold"/>
              <a:buChar char="●"/>
            </a:pPr>
            <a:r>
              <a:rPr lang="en" sz="28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Testy dymne</a:t>
            </a:r>
            <a:endParaRPr sz="28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 ExtraBold"/>
              <a:buChar char="●"/>
            </a:pPr>
            <a:r>
              <a:rPr lang="en" sz="28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Testy bezpieczeństwa</a:t>
            </a:r>
            <a:endParaRPr sz="28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M Sans ExtraBold"/>
              <a:buChar char="●"/>
            </a:pPr>
            <a:r>
              <a:rPr lang="en" sz="2800">
                <a:solidFill>
                  <a:schemeClr val="dk1"/>
                </a:solidFill>
                <a:latin typeface="DM Sans ExtraBold"/>
                <a:ea typeface="DM Sans ExtraBold"/>
                <a:cs typeface="DM Sans ExtraBold"/>
                <a:sym typeface="DM Sans ExtraBold"/>
              </a:rPr>
              <a:t>Testy eksploracyjne</a:t>
            </a:r>
            <a:endParaRPr sz="2800">
              <a:solidFill>
                <a:schemeClr val="dk1"/>
              </a:solidFill>
              <a:latin typeface="DM Sans ExtraBold"/>
              <a:ea typeface="DM Sans ExtraBold"/>
              <a:cs typeface="DM Sans ExtraBold"/>
              <a:sym typeface="DM Sans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background with white text that says dawn of the first day 72 hours remain (Provided by Tenor)" id="283" name="Google Shape;28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155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 - Jakość Kodu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40204"/>
        </a:soli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III - Praktyka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descr="dawn of the final day - 24 hours remain - is written in white on a black background (Provided by Tenor)" id="506" name="Google Shape;50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575" y="1544275"/>
            <a:ext cx="6331725" cy="2185900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63"/>
          <p:cNvSpPr/>
          <p:nvPr/>
        </p:nvSpPr>
        <p:spPr>
          <a:xfrm>
            <a:off x="1319450" y="3477000"/>
            <a:ext cx="6526500" cy="361200"/>
          </a:xfrm>
          <a:prstGeom prst="rect">
            <a:avLst/>
          </a:prstGeom>
          <a:solidFill>
            <a:srgbClr val="040204"/>
          </a:solidFill>
          <a:ln cap="flat" cmpd="sng" w="9525">
            <a:solidFill>
              <a:srgbClr val="0402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08" name="Google Shape;508;p63"/>
          <p:cNvSpPr/>
          <p:nvPr/>
        </p:nvSpPr>
        <p:spPr>
          <a:xfrm>
            <a:off x="1411575" y="1272450"/>
            <a:ext cx="6434400" cy="361200"/>
          </a:xfrm>
          <a:prstGeom prst="rect">
            <a:avLst/>
          </a:prstGeom>
          <a:solidFill>
            <a:srgbClr val="040204"/>
          </a:solidFill>
          <a:ln cap="flat" cmpd="sng" w="9525">
            <a:solidFill>
              <a:srgbClr val="0402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64"/>
          <p:cNvGrpSpPr/>
          <p:nvPr/>
        </p:nvGrpSpPr>
        <p:grpSpPr>
          <a:xfrm>
            <a:off x="197376" y="161175"/>
            <a:ext cx="8749500" cy="912050"/>
            <a:chOff x="962026" y="1079000"/>
            <a:chExt cx="8749500" cy="912050"/>
          </a:xfrm>
        </p:grpSpPr>
        <p:sp>
          <p:nvSpPr>
            <p:cNvPr id="514" name="Google Shape;514;p64"/>
            <p:cNvSpPr txBox="1"/>
            <p:nvPr/>
          </p:nvSpPr>
          <p:spPr>
            <a:xfrm>
              <a:off x="967750" y="1079000"/>
              <a:ext cx="87435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CI/CD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515" name="Google Shape;515;p64"/>
            <p:cNvCxnSpPr/>
            <p:nvPr/>
          </p:nvCxnSpPr>
          <p:spPr>
            <a:xfrm>
              <a:off x="962026" y="1991050"/>
              <a:ext cx="87495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16" name="Google Shape;516;p64"/>
          <p:cNvSpPr txBox="1"/>
          <p:nvPr/>
        </p:nvSpPr>
        <p:spPr>
          <a:xfrm>
            <a:off x="197375" y="1193200"/>
            <a:ext cx="3753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2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Continuous Integration</a:t>
            </a:r>
            <a:endParaRPr b="1" sz="12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7" name="Google Shape;517;p64"/>
          <p:cNvSpPr txBox="1"/>
          <p:nvPr/>
        </p:nvSpPr>
        <p:spPr>
          <a:xfrm>
            <a:off x="4753375" y="1193200"/>
            <a:ext cx="3873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Continuous </a:t>
            </a:r>
            <a:br>
              <a:rPr b="1" lang="en" sz="2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</a:br>
            <a:r>
              <a:rPr b="1" lang="en" sz="24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Delivery / Deployment</a:t>
            </a:r>
            <a:endParaRPr b="1" sz="12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518" name="Google Shape;518;p64"/>
          <p:cNvSpPr txBox="1"/>
          <p:nvPr/>
        </p:nvSpPr>
        <p:spPr>
          <a:xfrm>
            <a:off x="197375" y="2082675"/>
            <a:ext cx="4179900" cy="11697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Regularna integracja kodu do wspólnego repozytorium. Każda integracja jest automatycznie testowana, aby szybko wykryć błędy.</a:t>
            </a:r>
            <a:endParaRPr sz="1600">
              <a:solidFill>
                <a:schemeClr val="dk2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  <p:sp>
        <p:nvSpPr>
          <p:cNvPr id="519" name="Google Shape;519;p64"/>
          <p:cNvSpPr txBox="1"/>
          <p:nvPr/>
        </p:nvSpPr>
        <p:spPr>
          <a:xfrm>
            <a:off x="4753375" y="2082675"/>
            <a:ext cx="4179900" cy="25398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Po przejściu przez CI, możemy przejść przez</a:t>
            </a:r>
            <a:endParaRPr sz="1700">
              <a:solidFill>
                <a:schemeClr val="dk2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DM Sans SemiBold"/>
              <a:buChar char="●"/>
            </a:pPr>
            <a:r>
              <a:rPr lang="en" sz="1700">
                <a:solidFill>
                  <a:schemeClr val="dk2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Cont. Delivery, gdzie zmiany są automatycznie przygotowane do wdrożenia, ale czekają na manualną interwencję</a:t>
            </a:r>
            <a:endParaRPr sz="1700">
              <a:solidFill>
                <a:schemeClr val="dk2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DM Sans SemiBold"/>
              <a:buChar char="●"/>
            </a:pPr>
            <a:r>
              <a:rPr lang="en" sz="1700">
                <a:solidFill>
                  <a:schemeClr val="dk2"/>
                </a:solidFill>
                <a:latin typeface="DM Sans SemiBold"/>
                <a:ea typeface="DM Sans SemiBold"/>
                <a:cs typeface="DM Sans SemiBold"/>
                <a:sym typeface="DM Sans SemiBold"/>
              </a:rPr>
              <a:t>Cont. Deployment, gdzie wdrożenie również jest automatyczne</a:t>
            </a:r>
            <a:endParaRPr sz="1700">
              <a:solidFill>
                <a:schemeClr val="dk2"/>
              </a:solidFill>
              <a:latin typeface="DM Sans SemiBold"/>
              <a:ea typeface="DM Sans SemiBold"/>
              <a:cs typeface="DM Sans SemiBold"/>
              <a:sym typeface="DM Sans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4" name="Google Shape;524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5575" y="1530375"/>
            <a:ext cx="3136376" cy="208275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25" name="Google Shape;525;p65"/>
          <p:cNvSpPr txBox="1"/>
          <p:nvPr/>
        </p:nvSpPr>
        <p:spPr>
          <a:xfrm>
            <a:off x="197375" y="2687700"/>
            <a:ext cx="3598800" cy="20043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Charakteryzuje go cykl:</a:t>
            </a:r>
            <a:endParaRPr b="1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1400"/>
              <a:buFont typeface="DM Sans"/>
              <a:buChar char="●"/>
            </a:pPr>
            <a:r>
              <a:rPr b="1" lang="en">
                <a:solidFill>
                  <a:srgbClr val="CC1C00"/>
                </a:solidFill>
                <a:latin typeface="DM Sans"/>
                <a:ea typeface="DM Sans"/>
                <a:cs typeface="DM Sans"/>
                <a:sym typeface="DM Sans"/>
              </a:rPr>
              <a:t>RED</a:t>
            </a:r>
            <a:r>
              <a:rPr b="1" lang="en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 - piszemy test, który nie przechodzi</a:t>
            </a:r>
            <a:endParaRPr b="1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1400"/>
              <a:buFont typeface="DM Sans"/>
              <a:buChar char="●"/>
            </a:pPr>
            <a:r>
              <a:rPr b="1" lang="en">
                <a:solidFill>
                  <a:srgbClr val="188038"/>
                </a:solidFill>
                <a:latin typeface="DM Sans"/>
                <a:ea typeface="DM Sans"/>
                <a:cs typeface="DM Sans"/>
                <a:sym typeface="DM Sans"/>
              </a:rPr>
              <a:t>GREEN</a:t>
            </a:r>
            <a:r>
              <a:rPr b="1" lang="en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 - piszemy kod, który przechodzi wcześniej napisany test</a:t>
            </a:r>
            <a:endParaRPr b="1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1400"/>
              <a:buFont typeface="DM Sans"/>
              <a:buChar char="●"/>
            </a:pPr>
            <a:r>
              <a:rPr b="1" lang="en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REFACTOR</a:t>
            </a:r>
            <a:r>
              <a:rPr b="1" lang="en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 - wpierw potencjalnie skomplikowaną, zagmatwaną implementację naprawiamy, ale musi ona nadal zdawać test</a:t>
            </a:r>
            <a:endParaRPr b="1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526" name="Google Shape;526;p65"/>
          <p:cNvGrpSpPr/>
          <p:nvPr/>
        </p:nvGrpSpPr>
        <p:grpSpPr>
          <a:xfrm>
            <a:off x="197375" y="161175"/>
            <a:ext cx="7220101" cy="1954950"/>
            <a:chOff x="962025" y="1079000"/>
            <a:chExt cx="7220101" cy="1954950"/>
          </a:xfrm>
        </p:grpSpPr>
        <p:sp>
          <p:nvSpPr>
            <p:cNvPr id="527" name="Google Shape;527;p65"/>
            <p:cNvSpPr txBox="1"/>
            <p:nvPr/>
          </p:nvSpPr>
          <p:spPr>
            <a:xfrm>
              <a:off x="962025" y="2106650"/>
              <a:ext cx="3598800" cy="927300"/>
            </a:xfrm>
            <a:prstGeom prst="rect">
              <a:avLst/>
            </a:prstGeom>
            <a:solidFill>
              <a:schemeClr val="lt2"/>
            </a:solidFill>
            <a:ln cap="flat" cmpd="sng" w="1143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301900"/>
                  </a:solidFill>
                  <a:latin typeface="DM Sans"/>
                  <a:ea typeface="DM Sans"/>
                  <a:cs typeface="DM Sans"/>
                  <a:sym typeface="DM Sans"/>
                </a:rPr>
                <a:t>Dla TDD </a:t>
              </a:r>
              <a:r>
                <a:rPr b="1" lang="en" u="sng">
                  <a:solidFill>
                    <a:srgbClr val="301900"/>
                  </a:solidFill>
                  <a:latin typeface="DM Sans"/>
                  <a:ea typeface="DM Sans"/>
                  <a:cs typeface="DM Sans"/>
                  <a:sym typeface="DM Sans"/>
                </a:rPr>
                <a:t>wpierw</a:t>
              </a:r>
              <a:r>
                <a:rPr b="1" lang="en">
                  <a:solidFill>
                    <a:srgbClr val="301900"/>
                  </a:solidFill>
                  <a:latin typeface="DM Sans"/>
                  <a:ea typeface="DM Sans"/>
                  <a:cs typeface="DM Sans"/>
                  <a:sym typeface="DM Sans"/>
                </a:rPr>
                <a:t> piszemy testy, a potem kod, który musi nie tylko spełniać nasze wymagania i specyfikacje, ale i przejść wszystkie kody.</a:t>
              </a:r>
              <a:endParaRPr b="1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28" name="Google Shape;528;p65"/>
            <p:cNvSpPr txBox="1"/>
            <p:nvPr/>
          </p:nvSpPr>
          <p:spPr>
            <a:xfrm>
              <a:off x="967750" y="1079000"/>
              <a:ext cx="70923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TDD - Test Driven Development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529" name="Google Shape;529;p65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4" name="Google Shape;534;p66"/>
          <p:cNvGrpSpPr/>
          <p:nvPr/>
        </p:nvGrpSpPr>
        <p:grpSpPr>
          <a:xfrm>
            <a:off x="197375" y="161175"/>
            <a:ext cx="8798425" cy="3867975"/>
            <a:chOff x="962025" y="1079000"/>
            <a:chExt cx="8798425" cy="3867975"/>
          </a:xfrm>
        </p:grpSpPr>
        <p:sp>
          <p:nvSpPr>
            <p:cNvPr id="535" name="Google Shape;535;p66"/>
            <p:cNvSpPr txBox="1"/>
            <p:nvPr/>
          </p:nvSpPr>
          <p:spPr>
            <a:xfrm>
              <a:off x="962025" y="2433875"/>
              <a:ext cx="3598800" cy="2513100"/>
            </a:xfrm>
            <a:prstGeom prst="rect">
              <a:avLst/>
            </a:prstGeom>
            <a:solidFill>
              <a:schemeClr val="lt2"/>
            </a:solidFill>
            <a:ln cap="flat" cmpd="sng" w="1143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hlink"/>
                </a:buClr>
                <a:buSzPts val="1100"/>
                <a:buFont typeface="Arial"/>
                <a:buNone/>
              </a:pPr>
              <a:r>
                <a:rPr b="1" lang="en" sz="1300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Zgodnie z filozofią ATDD przed implementacją funkcji </a:t>
              </a:r>
              <a:r>
                <a:rPr b="1" lang="en" sz="1300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pisane są testy akceptacyjne.</a:t>
              </a:r>
              <a:endParaRPr b="1" sz="1300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Tworzone wspólnie przez:</a:t>
              </a:r>
              <a:endParaRPr b="1" sz="1300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Clr>
                  <a:schemeClr val="hlink"/>
                </a:buClr>
                <a:buSzPts val="1300"/>
                <a:buFont typeface="DM Sans"/>
                <a:buChar char="●"/>
              </a:pPr>
              <a:r>
                <a:rPr b="1" lang="en" sz="1300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Programistów</a:t>
              </a:r>
              <a:endParaRPr b="1" sz="1300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hlink"/>
                </a:buClr>
                <a:buSzPts val="1300"/>
                <a:buFont typeface="DM Sans"/>
                <a:buChar char="●"/>
              </a:pPr>
              <a:r>
                <a:rPr b="1" lang="en" sz="1300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Testerów</a:t>
              </a:r>
              <a:endParaRPr b="1" sz="1300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-3111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hlink"/>
                </a:buClr>
                <a:buSzPts val="1300"/>
                <a:buFont typeface="DM Sans"/>
                <a:buChar char="●"/>
              </a:pPr>
              <a:r>
                <a:rPr b="1" lang="en" sz="1300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Product Ownera / klienta</a:t>
              </a:r>
              <a:endParaRPr b="1" sz="1300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200"/>
                </a:spcBef>
                <a:spcAft>
                  <a:spcPts val="0"/>
                </a:spcAft>
                <a:buNone/>
              </a:pPr>
              <a:r>
                <a:rPr b="1" lang="en" sz="1300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Skupia się na kryteriach akceptacji, np. kiedy każda strona twierdzi, że dana implementacja jest gotowa.</a:t>
              </a:r>
              <a:endParaRPr b="1" sz="1300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500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36" name="Google Shape;536;p66"/>
            <p:cNvSpPr txBox="1"/>
            <p:nvPr/>
          </p:nvSpPr>
          <p:spPr>
            <a:xfrm>
              <a:off x="967750" y="1079000"/>
              <a:ext cx="87927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AT</a:t>
              </a:r>
              <a:r>
                <a:rPr b="1" lang="en" sz="30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DD - </a:t>
              </a:r>
              <a:r>
                <a:rPr b="1" lang="en" sz="30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Acceptance Test Driven Development</a:t>
              </a:r>
              <a:endParaRPr b="1" sz="30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537" name="Google Shape;537;p66"/>
            <p:cNvCxnSpPr/>
            <p:nvPr/>
          </p:nvCxnSpPr>
          <p:spPr>
            <a:xfrm>
              <a:off x="962026" y="1667300"/>
              <a:ext cx="87984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38" name="Google Shape;538;p66"/>
          <p:cNvSpPr txBox="1"/>
          <p:nvPr/>
        </p:nvSpPr>
        <p:spPr>
          <a:xfrm>
            <a:off x="4823350" y="1498438"/>
            <a:ext cx="1084500" cy="958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Użytkownik podaje poprawne dane</a:t>
            </a:r>
            <a:endParaRPr b="1" sz="13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39" name="Google Shape;539;p66"/>
          <p:cNvSpPr/>
          <p:nvPr/>
        </p:nvSpPr>
        <p:spPr>
          <a:xfrm>
            <a:off x="6023888" y="1868650"/>
            <a:ext cx="1084500" cy="21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0" name="Google Shape;540;p66"/>
          <p:cNvSpPr txBox="1"/>
          <p:nvPr/>
        </p:nvSpPr>
        <p:spPr>
          <a:xfrm>
            <a:off x="7224450" y="1498438"/>
            <a:ext cx="1084500" cy="958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13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Użytkownik zostaje zalogowany</a:t>
            </a:r>
            <a:endParaRPr b="1" sz="13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1" name="Google Shape;541;p66"/>
          <p:cNvSpPr txBox="1"/>
          <p:nvPr/>
        </p:nvSpPr>
        <p:spPr>
          <a:xfrm>
            <a:off x="4823313" y="3070638"/>
            <a:ext cx="1084500" cy="958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Użytkownik podaje niepoprawne dane</a:t>
            </a:r>
            <a:endParaRPr b="1" sz="12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2" name="Google Shape;542;p66"/>
          <p:cNvSpPr/>
          <p:nvPr/>
        </p:nvSpPr>
        <p:spPr>
          <a:xfrm>
            <a:off x="6023900" y="3440850"/>
            <a:ext cx="1084500" cy="21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43" name="Google Shape;543;p66"/>
          <p:cNvSpPr txBox="1"/>
          <p:nvPr/>
        </p:nvSpPr>
        <p:spPr>
          <a:xfrm>
            <a:off x="7224463" y="3070638"/>
            <a:ext cx="1084500" cy="9585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Wyświetla się komunikat o błędzie.</a:t>
            </a:r>
            <a:endParaRPr b="1" sz="12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67"/>
          <p:cNvSpPr txBox="1"/>
          <p:nvPr/>
        </p:nvSpPr>
        <p:spPr>
          <a:xfrm>
            <a:off x="197375" y="3002600"/>
            <a:ext cx="4183500" cy="9597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rPr>
              <a:t>Dzięki BDD kod jest łatwy do pojęcia nawet dla osób nie będących programistami. Pozwala to na prowadzenie znacznie prostszego dialogu z inwestorami, czy managerami </a:t>
            </a:r>
            <a:r>
              <a:rPr b="1" lang="en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rPr>
              <a:t>nietechnicznymi</a:t>
            </a:r>
            <a:r>
              <a:rPr b="1" lang="en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b="1" sz="17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grpSp>
        <p:nvGrpSpPr>
          <p:cNvPr id="549" name="Google Shape;549;p67"/>
          <p:cNvGrpSpPr/>
          <p:nvPr/>
        </p:nvGrpSpPr>
        <p:grpSpPr>
          <a:xfrm>
            <a:off x="197375" y="161175"/>
            <a:ext cx="8462725" cy="2410650"/>
            <a:chOff x="962025" y="1079000"/>
            <a:chExt cx="8462725" cy="2410650"/>
          </a:xfrm>
        </p:grpSpPr>
        <p:sp>
          <p:nvSpPr>
            <p:cNvPr id="550" name="Google Shape;550;p67"/>
            <p:cNvSpPr txBox="1"/>
            <p:nvPr/>
          </p:nvSpPr>
          <p:spPr>
            <a:xfrm>
              <a:off x="962025" y="2106650"/>
              <a:ext cx="4183500" cy="1383000"/>
            </a:xfrm>
            <a:prstGeom prst="rect">
              <a:avLst/>
            </a:prstGeom>
            <a:solidFill>
              <a:schemeClr val="lt2"/>
            </a:solidFill>
            <a:ln cap="flat" cmpd="sng" w="1143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hlink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Filozofia BDD skupia się na funkcjonalności z perspektywy użytkownika</a:t>
              </a:r>
              <a:br>
                <a:rPr b="1" lang="en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</a:br>
              <a:endParaRPr b="1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Zamiast testów pisane są </a:t>
              </a:r>
              <a:r>
                <a:rPr b="1" lang="en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scenariusze </a:t>
              </a:r>
              <a:r>
                <a:rPr b="1" lang="en">
                  <a:solidFill>
                    <a:schemeClr val="hlink"/>
                  </a:solidFill>
                  <a:latin typeface="DM Sans"/>
                  <a:ea typeface="DM Sans"/>
                  <a:cs typeface="DM Sans"/>
                  <a:sym typeface="DM Sans"/>
                </a:rPr>
                <a:t>w języku naturalnym (np. Język Gherkin: Given–When–Then).</a:t>
              </a:r>
              <a:endParaRPr b="1" sz="17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51" name="Google Shape;551;p67"/>
            <p:cNvSpPr txBox="1"/>
            <p:nvPr/>
          </p:nvSpPr>
          <p:spPr>
            <a:xfrm>
              <a:off x="967750" y="1079000"/>
              <a:ext cx="84570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B</a:t>
              </a: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DD - Behaviour Driven Development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552" name="Google Shape;552;p67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553" name="Google Shape;553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6425" y="1648325"/>
            <a:ext cx="3693675" cy="18468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68"/>
          <p:cNvSpPr txBox="1"/>
          <p:nvPr>
            <p:ph idx="1" type="subTitle"/>
          </p:nvPr>
        </p:nvSpPr>
        <p:spPr>
          <a:xfrm>
            <a:off x="975300" y="1864050"/>
            <a:ext cx="7193400" cy="5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68"/>
          <p:cNvSpPr txBox="1"/>
          <p:nvPr>
            <p:ph idx="2" type="body"/>
          </p:nvPr>
        </p:nvSpPr>
        <p:spPr>
          <a:xfrm>
            <a:off x="196951" y="196725"/>
            <a:ext cx="18591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68"/>
          <p:cNvSpPr txBox="1"/>
          <p:nvPr>
            <p:ph idx="3" type="body"/>
          </p:nvPr>
        </p:nvSpPr>
        <p:spPr>
          <a:xfrm>
            <a:off x="7087526" y="196725"/>
            <a:ext cx="1933500" cy="2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the word dawn of a new day is on a white background (Provided by Tenor)" id="561" name="Google Shape;56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595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69"/>
          <p:cNvSpPr txBox="1"/>
          <p:nvPr>
            <p:ph idx="1" type="subTitle"/>
          </p:nvPr>
        </p:nvSpPr>
        <p:spPr>
          <a:xfrm>
            <a:off x="1646575" y="1352200"/>
            <a:ext cx="1290900" cy="5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sauce</a:t>
            </a:r>
            <a:endParaRPr/>
          </a:p>
        </p:txBody>
      </p:sp>
      <p:sp>
        <p:nvSpPr>
          <p:cNvPr id="567" name="Google Shape;567;p69"/>
          <p:cNvSpPr txBox="1"/>
          <p:nvPr/>
        </p:nvSpPr>
        <p:spPr>
          <a:xfrm>
            <a:off x="479125" y="2402400"/>
            <a:ext cx="4833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https://dev.to/prxtikk/how-to-write-clean-and-modular-code-1d87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0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3"/>
              </a:rPr>
              <a:t>https://en.wikipedia.org/wiki/Unit_testing</a:t>
            </a:r>
            <a:endParaRPr sz="1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" sz="10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4"/>
              </a:rPr>
              <a:t>https://en.wikipedia.org/wiki/Recovery_testing</a:t>
            </a:r>
            <a:endParaRPr sz="1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5"/>
              </a:rPr>
              <a:t>https://www.ibm.com/think/topics/system-testing</a:t>
            </a:r>
            <a:endParaRPr sz="1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6"/>
              </a:rPr>
              <a:t>www.redhat.com/en/topics/devops/what-is-ci-cd</a:t>
            </a:r>
            <a:endParaRPr sz="1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7"/>
              </a:rPr>
              <a:t>https://www.browserstack.com/guide/tdd-vs-bdd-vs-atdd</a:t>
            </a:r>
            <a:endParaRPr sz="1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8"/>
              </a:rPr>
              <a:t>https://cucumber.io/docs/gherkin/</a:t>
            </a:r>
            <a:endParaRPr sz="1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latin typeface="DM Sans"/>
                <a:ea typeface="DM Sans"/>
                <a:cs typeface="DM Sans"/>
                <a:sym typeface="DM Sans"/>
                <a:hlinkClick r:id="rId9"/>
              </a:rPr>
              <a:t>https://cucumber.io/docs/bdd/</a:t>
            </a:r>
            <a:endParaRPr sz="1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DM Sans"/>
                <a:ea typeface="DM Sans"/>
                <a:cs typeface="DM Sans"/>
                <a:sym typeface="DM Sans"/>
              </a:rPr>
              <a:t>LLM-y Gemini i ChatGPT</a:t>
            </a:r>
            <a:endParaRPr sz="1000">
              <a:solidFill>
                <a:schemeClr val="dk2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568" name="Google Shape;568;p6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86275" y="1352200"/>
            <a:ext cx="3527076" cy="23513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6"/>
          <p:cNvSpPr txBox="1"/>
          <p:nvPr/>
        </p:nvSpPr>
        <p:spPr>
          <a:xfrm>
            <a:off x="160763" y="1409063"/>
            <a:ext cx="74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01</a:t>
            </a:r>
            <a:endParaRPr sz="4900">
              <a:solidFill>
                <a:schemeClr val="dk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sp>
        <p:nvSpPr>
          <p:cNvPr id="290" name="Google Shape;290;p46"/>
          <p:cNvSpPr txBox="1"/>
          <p:nvPr/>
        </p:nvSpPr>
        <p:spPr>
          <a:xfrm>
            <a:off x="1091113" y="1410563"/>
            <a:ext cx="7896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Czym faktycznie jest jakość kodu?</a:t>
            </a:r>
            <a:endParaRPr b="1" sz="12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291" name="Google Shape;291;p46"/>
          <p:cNvCxnSpPr/>
          <p:nvPr/>
        </p:nvCxnSpPr>
        <p:spPr>
          <a:xfrm>
            <a:off x="192901" y="181075"/>
            <a:ext cx="87582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2" name="Google Shape;292;p46"/>
          <p:cNvCxnSpPr/>
          <p:nvPr/>
        </p:nvCxnSpPr>
        <p:spPr>
          <a:xfrm>
            <a:off x="156288" y="2178563"/>
            <a:ext cx="70857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93" name="Google Shape;293;p46"/>
          <p:cNvSpPr txBox="1"/>
          <p:nvPr/>
        </p:nvSpPr>
        <p:spPr>
          <a:xfrm>
            <a:off x="160763" y="2180063"/>
            <a:ext cx="74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02</a:t>
            </a:r>
            <a:endParaRPr sz="4900">
              <a:solidFill>
                <a:schemeClr val="dk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cxnSp>
        <p:nvCxnSpPr>
          <p:cNvPr id="294" name="Google Shape;294;p46"/>
          <p:cNvCxnSpPr/>
          <p:nvPr/>
        </p:nvCxnSpPr>
        <p:spPr>
          <a:xfrm>
            <a:off x="156288" y="2949563"/>
            <a:ext cx="70941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95" name="Google Shape;295;p46"/>
          <p:cNvSpPr txBox="1"/>
          <p:nvPr/>
        </p:nvSpPr>
        <p:spPr>
          <a:xfrm>
            <a:off x="160763" y="2949563"/>
            <a:ext cx="749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03</a:t>
            </a:r>
            <a:endParaRPr sz="4900">
              <a:solidFill>
                <a:schemeClr val="dk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cxnSp>
        <p:nvCxnSpPr>
          <p:cNvPr id="296" name="Google Shape;296;p46"/>
          <p:cNvCxnSpPr/>
          <p:nvPr/>
        </p:nvCxnSpPr>
        <p:spPr>
          <a:xfrm>
            <a:off x="248838" y="4947050"/>
            <a:ext cx="8646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7" name="Google Shape;297;p46"/>
          <p:cNvSpPr txBox="1"/>
          <p:nvPr/>
        </p:nvSpPr>
        <p:spPr>
          <a:xfrm>
            <a:off x="1091113" y="2180063"/>
            <a:ext cx="7896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Jak rozpoznać takowy kod?</a:t>
            </a:r>
            <a:endParaRPr b="1" sz="27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98" name="Google Shape;298;p46"/>
          <p:cNvSpPr txBox="1"/>
          <p:nvPr/>
        </p:nvSpPr>
        <p:spPr>
          <a:xfrm>
            <a:off x="1091113" y="2949563"/>
            <a:ext cx="7896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Co jeśli się bez niego obejdziemy?</a:t>
            </a:r>
            <a:endParaRPr b="1" sz="20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7"/>
          <p:cNvSpPr txBox="1"/>
          <p:nvPr/>
        </p:nvSpPr>
        <p:spPr>
          <a:xfrm>
            <a:off x="7249075" y="2082188"/>
            <a:ext cx="16104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7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rPr>
              <a:t>05</a:t>
            </a:r>
            <a:endParaRPr sz="5000">
              <a:solidFill>
                <a:schemeClr val="dk1"/>
              </a:solidFill>
              <a:latin typeface="JetBrains Mono Thin"/>
              <a:ea typeface="JetBrains Mono Thin"/>
              <a:cs typeface="JetBrains Mono Thin"/>
              <a:sym typeface="JetBrains Mono Thin"/>
            </a:endParaRPr>
          </a:p>
        </p:txBody>
      </p:sp>
      <p:sp>
        <p:nvSpPr>
          <p:cNvPr id="304" name="Google Shape;304;p47"/>
          <p:cNvSpPr txBox="1"/>
          <p:nvPr/>
        </p:nvSpPr>
        <p:spPr>
          <a:xfrm>
            <a:off x="7249073" y="1782200"/>
            <a:ext cx="1859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Dokumentacja</a:t>
            </a:r>
            <a:endParaRPr b="1" sz="13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305" name="Google Shape;305;p47"/>
          <p:cNvSpPr txBox="1"/>
          <p:nvPr/>
        </p:nvSpPr>
        <p:spPr>
          <a:xfrm>
            <a:off x="197375" y="161175"/>
            <a:ext cx="74766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rPr>
              <a:t>Charakterystyki dobrego kodu</a:t>
            </a:r>
            <a:endParaRPr b="1" sz="3250">
              <a:solidFill>
                <a:srgbClr val="301900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cxnSp>
        <p:nvCxnSpPr>
          <p:cNvPr id="306" name="Google Shape;306;p47"/>
          <p:cNvCxnSpPr/>
          <p:nvPr/>
        </p:nvCxnSpPr>
        <p:spPr>
          <a:xfrm>
            <a:off x="274663" y="4947050"/>
            <a:ext cx="8646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07" name="Google Shape;307;p47"/>
          <p:cNvGrpSpPr/>
          <p:nvPr/>
        </p:nvGrpSpPr>
        <p:grpSpPr>
          <a:xfrm>
            <a:off x="197376" y="1754500"/>
            <a:ext cx="8758200" cy="1097163"/>
            <a:chOff x="962026" y="1345075"/>
            <a:chExt cx="8758200" cy="1097163"/>
          </a:xfrm>
        </p:grpSpPr>
        <p:sp>
          <p:nvSpPr>
            <p:cNvPr id="308" name="Google Shape;308;p47"/>
            <p:cNvSpPr txBox="1"/>
            <p:nvPr/>
          </p:nvSpPr>
          <p:spPr>
            <a:xfrm>
              <a:off x="967750" y="1672738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01</a:t>
              </a:r>
              <a:endParaRPr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309" name="Google Shape;309;p47"/>
            <p:cNvSpPr txBox="1"/>
            <p:nvPr/>
          </p:nvSpPr>
          <p:spPr>
            <a:xfrm>
              <a:off x="967752" y="1361875"/>
              <a:ext cx="1610400" cy="30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Czytelność</a:t>
              </a:r>
              <a:endParaRPr b="1" sz="13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10" name="Google Shape;310;p47"/>
            <p:cNvSpPr txBox="1"/>
            <p:nvPr/>
          </p:nvSpPr>
          <p:spPr>
            <a:xfrm>
              <a:off x="2723892" y="1361875"/>
              <a:ext cx="1610400" cy="30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Spójność</a:t>
              </a:r>
              <a:endParaRPr b="1" sz="13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11" name="Google Shape;311;p47"/>
            <p:cNvSpPr txBox="1"/>
            <p:nvPr/>
          </p:nvSpPr>
          <p:spPr>
            <a:xfrm>
              <a:off x="4485400" y="1345075"/>
              <a:ext cx="1750800" cy="30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Modularność</a:t>
              </a:r>
              <a:endParaRPr b="1" sz="13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12" name="Google Shape;312;p47"/>
            <p:cNvSpPr txBox="1"/>
            <p:nvPr/>
          </p:nvSpPr>
          <p:spPr>
            <a:xfrm>
              <a:off x="6236198" y="1361863"/>
              <a:ext cx="1859100" cy="30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3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Niska złożoność</a:t>
              </a:r>
              <a:endParaRPr b="1" sz="13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sp>
          <p:nvSpPr>
            <p:cNvPr id="313" name="Google Shape;313;p47"/>
            <p:cNvSpPr txBox="1"/>
            <p:nvPr/>
          </p:nvSpPr>
          <p:spPr>
            <a:xfrm>
              <a:off x="4480050" y="1658913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03</a:t>
              </a:r>
              <a:endParaRPr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314" name="Google Shape;314;p47"/>
            <p:cNvSpPr txBox="1"/>
            <p:nvPr/>
          </p:nvSpPr>
          <p:spPr>
            <a:xfrm>
              <a:off x="6236200" y="1658913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04</a:t>
              </a:r>
              <a:endParaRPr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cxnSp>
          <p:nvCxnSpPr>
            <p:cNvPr id="315" name="Google Shape;315;p47"/>
            <p:cNvCxnSpPr/>
            <p:nvPr/>
          </p:nvCxnSpPr>
          <p:spPr>
            <a:xfrm>
              <a:off x="962026" y="1672725"/>
              <a:ext cx="87582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6" name="Google Shape;316;p47"/>
            <p:cNvSpPr txBox="1"/>
            <p:nvPr/>
          </p:nvSpPr>
          <p:spPr>
            <a:xfrm>
              <a:off x="2723912" y="1667313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02</a:t>
              </a:r>
              <a:endParaRPr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" name="Google Shape;321;p48"/>
          <p:cNvGrpSpPr/>
          <p:nvPr/>
        </p:nvGrpSpPr>
        <p:grpSpPr>
          <a:xfrm>
            <a:off x="197375" y="161175"/>
            <a:ext cx="7220101" cy="3364600"/>
            <a:chOff x="962025" y="1079000"/>
            <a:chExt cx="7220101" cy="3364600"/>
          </a:xfrm>
        </p:grpSpPr>
        <p:sp>
          <p:nvSpPr>
            <p:cNvPr id="322" name="Google Shape;322;p48"/>
            <p:cNvSpPr txBox="1"/>
            <p:nvPr/>
          </p:nvSpPr>
          <p:spPr>
            <a:xfrm>
              <a:off x="962025" y="2694000"/>
              <a:ext cx="3906600" cy="1749600"/>
            </a:xfrm>
            <a:prstGeom prst="rect">
              <a:avLst/>
            </a:prstGeom>
            <a:solidFill>
              <a:schemeClr val="lt2"/>
            </a:solidFill>
            <a:ln cap="flat" cmpd="sng" w="1143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301900"/>
                  </a:solidFill>
                  <a:latin typeface="DM Sans"/>
                  <a:ea typeface="DM Sans"/>
                  <a:cs typeface="DM Sans"/>
                  <a:sym typeface="DM Sans"/>
                </a:rPr>
                <a:t>Kod powinien być łatwy do zrozumienia, nie tylko dla jego autora, ale dla każdego członka zespołu. Odpowiednio nazwane zmienne i metody, typowanie, czy </a:t>
              </a:r>
              <a:r>
                <a:rPr b="1" lang="en" sz="1600">
                  <a:solidFill>
                    <a:srgbClr val="301900"/>
                  </a:solidFill>
                  <a:latin typeface="DM Sans"/>
                  <a:ea typeface="DM Sans"/>
                  <a:cs typeface="DM Sans"/>
                  <a:sym typeface="DM Sans"/>
                </a:rPr>
                <a:t>konsekwentne</a:t>
              </a:r>
              <a:r>
                <a:rPr b="1" lang="en" sz="1600">
                  <a:solidFill>
                    <a:srgbClr val="301900"/>
                  </a:solidFill>
                  <a:latin typeface="DM Sans"/>
                  <a:ea typeface="DM Sans"/>
                  <a:cs typeface="DM Sans"/>
                  <a:sym typeface="DM Sans"/>
                </a:rPr>
                <a:t> formatowanie to podstawowe zasady utrzymania czytelnego kodu.</a:t>
              </a:r>
              <a:endParaRPr b="1" sz="16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23" name="Google Shape;323;p48"/>
            <p:cNvSpPr txBox="1"/>
            <p:nvPr/>
          </p:nvSpPr>
          <p:spPr>
            <a:xfrm>
              <a:off x="967750" y="1672738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01</a:t>
              </a:r>
              <a:endParaRPr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324" name="Google Shape;324;p48"/>
            <p:cNvSpPr txBox="1"/>
            <p:nvPr/>
          </p:nvSpPr>
          <p:spPr>
            <a:xfrm>
              <a:off x="967750" y="1079000"/>
              <a:ext cx="32379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Czytelność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325" name="Google Shape;325;p48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326" name="Google Shape;326;p48"/>
          <p:cNvCxnSpPr/>
          <p:nvPr/>
        </p:nvCxnSpPr>
        <p:spPr>
          <a:xfrm>
            <a:off x="274663" y="4947050"/>
            <a:ext cx="8646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27" name="Google Shape;32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763" y="4162325"/>
            <a:ext cx="7858125" cy="638175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328" name="Google Shape;328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5500" y="1391611"/>
            <a:ext cx="4349824" cy="236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3" name="Google Shape;333;p49"/>
          <p:cNvGrpSpPr/>
          <p:nvPr/>
        </p:nvGrpSpPr>
        <p:grpSpPr>
          <a:xfrm>
            <a:off x="197376" y="161175"/>
            <a:ext cx="7220100" cy="2768800"/>
            <a:chOff x="962026" y="1079000"/>
            <a:chExt cx="7220100" cy="2768800"/>
          </a:xfrm>
        </p:grpSpPr>
        <p:sp>
          <p:nvSpPr>
            <p:cNvPr id="334" name="Google Shape;334;p49"/>
            <p:cNvSpPr txBox="1"/>
            <p:nvPr/>
          </p:nvSpPr>
          <p:spPr>
            <a:xfrm>
              <a:off x="967750" y="2710800"/>
              <a:ext cx="3598800" cy="1137000"/>
            </a:xfrm>
            <a:prstGeom prst="rect">
              <a:avLst/>
            </a:prstGeom>
            <a:solidFill>
              <a:schemeClr val="lt2"/>
            </a:solidFill>
            <a:ln cap="flat" cmpd="sng" w="1143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301900"/>
                  </a:solidFill>
                  <a:latin typeface="DM Sans"/>
                  <a:ea typeface="DM Sans"/>
                  <a:cs typeface="DM Sans"/>
                  <a:sym typeface="DM Sans"/>
                </a:rPr>
                <a:t>Stosowanie jednolitych konwencji w całym projekcie, tj. stylu kodowania, nazewnictwa i struktury. W efekcie kod wygląda na napisany przez jedną osobę, nawet jeśli pracuje nad nim cały zespół.</a:t>
              </a:r>
              <a:endParaRPr b="1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35" name="Google Shape;335;p49"/>
            <p:cNvSpPr txBox="1"/>
            <p:nvPr/>
          </p:nvSpPr>
          <p:spPr>
            <a:xfrm>
              <a:off x="967750" y="1672738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02</a:t>
              </a:r>
              <a:endParaRPr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336" name="Google Shape;336;p49"/>
            <p:cNvSpPr txBox="1"/>
            <p:nvPr/>
          </p:nvSpPr>
          <p:spPr>
            <a:xfrm>
              <a:off x="967750" y="1079000"/>
              <a:ext cx="32379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Spójność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337" name="Google Shape;337;p49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338" name="Google Shape;33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5400" y="947075"/>
            <a:ext cx="4478749" cy="3820224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39" name="Google Shape;339;p49"/>
          <p:cNvCxnSpPr/>
          <p:nvPr/>
        </p:nvCxnSpPr>
        <p:spPr>
          <a:xfrm>
            <a:off x="274663" y="4947050"/>
            <a:ext cx="8646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50"/>
          <p:cNvGrpSpPr/>
          <p:nvPr/>
        </p:nvGrpSpPr>
        <p:grpSpPr>
          <a:xfrm>
            <a:off x="197376" y="161175"/>
            <a:ext cx="7220100" cy="1363238"/>
            <a:chOff x="962026" y="1079000"/>
            <a:chExt cx="7220100" cy="1363238"/>
          </a:xfrm>
        </p:grpSpPr>
        <p:sp>
          <p:nvSpPr>
            <p:cNvPr id="345" name="Google Shape;345;p50"/>
            <p:cNvSpPr txBox="1"/>
            <p:nvPr/>
          </p:nvSpPr>
          <p:spPr>
            <a:xfrm>
              <a:off x="967750" y="1672738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03</a:t>
              </a:r>
              <a:endParaRPr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346" name="Google Shape;346;p50"/>
            <p:cNvSpPr txBox="1"/>
            <p:nvPr/>
          </p:nvSpPr>
          <p:spPr>
            <a:xfrm>
              <a:off x="967750" y="1079000"/>
              <a:ext cx="32379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Modularność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347" name="Google Shape;347;p50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348" name="Google Shape;348;p50"/>
          <p:cNvCxnSpPr/>
          <p:nvPr/>
        </p:nvCxnSpPr>
        <p:spPr>
          <a:xfrm>
            <a:off x="300313" y="4947050"/>
            <a:ext cx="8646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49" name="Google Shape;34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5170" y="1571200"/>
            <a:ext cx="3471176" cy="20011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50" name="Google Shape;350;p50"/>
          <p:cNvSpPr txBox="1"/>
          <p:nvPr/>
        </p:nvSpPr>
        <p:spPr>
          <a:xfrm>
            <a:off x="300325" y="1623525"/>
            <a:ext cx="3590400" cy="1625400"/>
          </a:xfrm>
          <a:prstGeom prst="rect">
            <a:avLst/>
          </a:prstGeom>
          <a:solidFill>
            <a:schemeClr val="lt2"/>
          </a:solidFill>
          <a:ln cap="flat" cmpd="sng" w="1143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Pisząc modularny kod miej na uwadze:</a:t>
            </a:r>
            <a:endParaRPr b="1" sz="13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1300"/>
              <a:buFont typeface="DM Sans"/>
              <a:buChar char="●"/>
            </a:pPr>
            <a:r>
              <a:rPr b="1" lang="en" sz="13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DRY (Don’t Repeat Yourself)</a:t>
            </a:r>
            <a:endParaRPr b="1" sz="13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1300"/>
              <a:buFont typeface="DM Sans"/>
              <a:buChar char="●"/>
            </a:pPr>
            <a:r>
              <a:rPr b="1" lang="en" sz="13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Dziel duże funkcje na mniejsze, niezależne elementy</a:t>
            </a:r>
            <a:endParaRPr b="1" sz="13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1300"/>
              <a:buFont typeface="DM Sans"/>
              <a:buChar char="●"/>
            </a:pPr>
            <a:r>
              <a:rPr b="1" lang="en" sz="13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Każda metoda powinna zajmować się jedną rzeczą</a:t>
            </a:r>
            <a:endParaRPr b="1" sz="13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301900"/>
              </a:buClr>
              <a:buSzPts val="1300"/>
              <a:buFont typeface="DM Sans"/>
              <a:buChar char="●"/>
            </a:pPr>
            <a:r>
              <a:rPr b="1" lang="en" sz="13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rPr>
              <a:t>Ogranicz ilość argumentów danej metody</a:t>
            </a:r>
            <a:endParaRPr b="1" sz="1300">
              <a:solidFill>
                <a:srgbClr val="301900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5" name="Google Shape;355;p51"/>
          <p:cNvGrpSpPr/>
          <p:nvPr/>
        </p:nvGrpSpPr>
        <p:grpSpPr>
          <a:xfrm>
            <a:off x="197376" y="161175"/>
            <a:ext cx="7220100" cy="2779375"/>
            <a:chOff x="962026" y="1079000"/>
            <a:chExt cx="7220100" cy="2779375"/>
          </a:xfrm>
        </p:grpSpPr>
        <p:sp>
          <p:nvSpPr>
            <p:cNvPr id="356" name="Google Shape;356;p51"/>
            <p:cNvSpPr txBox="1"/>
            <p:nvPr/>
          </p:nvSpPr>
          <p:spPr>
            <a:xfrm>
              <a:off x="967750" y="2626875"/>
              <a:ext cx="3842100" cy="1231500"/>
            </a:xfrm>
            <a:prstGeom prst="rect">
              <a:avLst/>
            </a:prstGeom>
            <a:solidFill>
              <a:schemeClr val="lt2"/>
            </a:solidFill>
            <a:ln cap="flat" cmpd="sng" w="1143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600">
                  <a:solidFill>
                    <a:srgbClr val="301900"/>
                  </a:solidFill>
                  <a:latin typeface="DM Sans"/>
                  <a:ea typeface="DM Sans"/>
                  <a:cs typeface="DM Sans"/>
                  <a:sym typeface="DM Sans"/>
                </a:rPr>
                <a:t>Kod powinien być prosty, bez zbędnych zależności i rozgałęzień. Im mniej wyjątków i skrótów myślowych, tym łatwiej go zrozumieć, przetestować i poprawić.</a:t>
              </a:r>
              <a:endParaRPr b="1" sz="1600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57" name="Google Shape;357;p51"/>
            <p:cNvSpPr txBox="1"/>
            <p:nvPr/>
          </p:nvSpPr>
          <p:spPr>
            <a:xfrm>
              <a:off x="967750" y="1672738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04</a:t>
              </a:r>
              <a:endParaRPr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358" name="Google Shape;358;p51"/>
            <p:cNvSpPr txBox="1"/>
            <p:nvPr/>
          </p:nvSpPr>
          <p:spPr>
            <a:xfrm>
              <a:off x="967750" y="1079000"/>
              <a:ext cx="38421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Niska </a:t>
              </a: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złożoność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359" name="Google Shape;359;p51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descr="cog wheel and clock, black solid icon in business and investment. (Provided by Getty Images)" id="360" name="Google Shape;360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4775" y="1530375"/>
            <a:ext cx="2082749" cy="2082749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61" name="Google Shape;361;p51"/>
          <p:cNvCxnSpPr/>
          <p:nvPr/>
        </p:nvCxnSpPr>
        <p:spPr>
          <a:xfrm>
            <a:off x="274663" y="4947050"/>
            <a:ext cx="8646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6" name="Google Shape;366;p52"/>
          <p:cNvGrpSpPr/>
          <p:nvPr/>
        </p:nvGrpSpPr>
        <p:grpSpPr>
          <a:xfrm>
            <a:off x="197375" y="161175"/>
            <a:ext cx="7220101" cy="2861250"/>
            <a:chOff x="962025" y="1079000"/>
            <a:chExt cx="7220101" cy="2861250"/>
          </a:xfrm>
        </p:grpSpPr>
        <p:sp>
          <p:nvSpPr>
            <p:cNvPr id="367" name="Google Shape;367;p52"/>
            <p:cNvSpPr txBox="1"/>
            <p:nvPr/>
          </p:nvSpPr>
          <p:spPr>
            <a:xfrm>
              <a:off x="962025" y="2643650"/>
              <a:ext cx="3598800" cy="1296600"/>
            </a:xfrm>
            <a:prstGeom prst="rect">
              <a:avLst/>
            </a:prstGeom>
            <a:solidFill>
              <a:schemeClr val="lt2"/>
            </a:solidFill>
            <a:ln cap="flat" cmpd="sng" w="11430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rgbClr val="301900"/>
                  </a:solidFill>
                  <a:latin typeface="DM Sans"/>
                  <a:ea typeface="DM Sans"/>
                  <a:cs typeface="DM Sans"/>
                  <a:sym typeface="DM Sans"/>
                </a:rPr>
                <a:t>Kod powinien być wspierany komentarzami i dokumentacją, tam gdzie to konieczne. Nie jest to wszędzie wymagane, oczywiste sekcje tłumaczą się same, ale bardziej skomplikowane fragmenty kodu powinny być opisane.</a:t>
              </a:r>
              <a:endParaRPr b="1">
                <a:solidFill>
                  <a:srgbClr val="3019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368" name="Google Shape;368;p52"/>
            <p:cNvSpPr txBox="1"/>
            <p:nvPr/>
          </p:nvSpPr>
          <p:spPr>
            <a:xfrm>
              <a:off x="967750" y="1672738"/>
              <a:ext cx="1610400" cy="76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7425" lIns="0" spcFirstLastPara="1" rIns="0" wrap="square" tIns="91425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000">
                  <a:solidFill>
                    <a:schemeClr val="dk1"/>
                  </a:solidFill>
                  <a:latin typeface="JetBrains Mono Thin"/>
                  <a:ea typeface="JetBrains Mono Thin"/>
                  <a:cs typeface="JetBrains Mono Thin"/>
                  <a:sym typeface="JetBrains Mono Thin"/>
                </a:rPr>
                <a:t>05</a:t>
              </a:r>
              <a:endParaRPr sz="5000">
                <a:solidFill>
                  <a:schemeClr val="dk1"/>
                </a:solidFill>
                <a:latin typeface="JetBrains Mono Thin"/>
                <a:ea typeface="JetBrains Mono Thin"/>
                <a:cs typeface="JetBrains Mono Thin"/>
                <a:sym typeface="JetBrains Mono Thin"/>
              </a:endParaRPr>
            </a:p>
          </p:txBody>
        </p:sp>
        <p:sp>
          <p:nvSpPr>
            <p:cNvPr id="369" name="Google Shape;369;p52"/>
            <p:cNvSpPr txBox="1"/>
            <p:nvPr/>
          </p:nvSpPr>
          <p:spPr>
            <a:xfrm>
              <a:off x="967750" y="1079000"/>
              <a:ext cx="3237900" cy="58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250">
                  <a:solidFill>
                    <a:srgbClr val="301900"/>
                  </a:solidFill>
                  <a:latin typeface="Merriweather"/>
                  <a:ea typeface="Merriweather"/>
                  <a:cs typeface="Merriweather"/>
                  <a:sym typeface="Merriweather"/>
                </a:rPr>
                <a:t>Dokumentacja</a:t>
              </a:r>
              <a:endParaRPr b="1" sz="3250">
                <a:solidFill>
                  <a:srgbClr val="301900"/>
                </a:solidFill>
                <a:latin typeface="Merriweather"/>
                <a:ea typeface="Merriweather"/>
                <a:cs typeface="Merriweather"/>
                <a:sym typeface="Merriweather"/>
              </a:endParaRPr>
            </a:p>
          </p:txBody>
        </p:sp>
        <p:cxnSp>
          <p:nvCxnSpPr>
            <p:cNvPr id="370" name="Google Shape;370;p52"/>
            <p:cNvCxnSpPr/>
            <p:nvPr/>
          </p:nvCxnSpPr>
          <p:spPr>
            <a:xfrm>
              <a:off x="962026" y="1667300"/>
              <a:ext cx="7220100" cy="0"/>
            </a:xfrm>
            <a:prstGeom prst="straightConnector1">
              <a:avLst/>
            </a:prstGeom>
            <a:noFill/>
            <a:ln cap="flat" cmpd="sng" w="9525">
              <a:solidFill>
                <a:srgbClr val="301900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pic>
        <p:nvPicPr>
          <p:cNvPr id="371" name="Google Shape;37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1600" y="1405263"/>
            <a:ext cx="4599374" cy="2332976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72" name="Google Shape;372;p52"/>
          <p:cNvCxnSpPr/>
          <p:nvPr/>
        </p:nvCxnSpPr>
        <p:spPr>
          <a:xfrm>
            <a:off x="274663" y="4947050"/>
            <a:ext cx="8646300" cy="0"/>
          </a:xfrm>
          <a:prstGeom prst="straightConnector1">
            <a:avLst/>
          </a:prstGeom>
          <a:noFill/>
          <a:ln cap="flat" cmpd="sng" w="9525">
            <a:solidFill>
              <a:srgbClr val="3019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cience Presentation">
  <a:themeElements>
    <a:clrScheme name="Simple Light">
      <a:dk1>
        <a:srgbClr val="005088"/>
      </a:dk1>
      <a:lt1>
        <a:srgbClr val="F3F0DF"/>
      </a:lt1>
      <a:dk2>
        <a:srgbClr val="121212"/>
      </a:dk2>
      <a:lt2>
        <a:srgbClr val="D0E0E3"/>
      </a:lt2>
      <a:accent1>
        <a:srgbClr val="11CAA0"/>
      </a:accent1>
      <a:accent2>
        <a:srgbClr val="6D6D6B"/>
      </a:accent2>
      <a:accent3>
        <a:srgbClr val="FFFFFF"/>
      </a:accent3>
      <a:accent4>
        <a:srgbClr val="656839"/>
      </a:accent4>
      <a:accent5>
        <a:srgbClr val="774936"/>
      </a:accent5>
      <a:accent6>
        <a:srgbClr val="C492B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m">
  <a:themeElements>
    <a:clrScheme name="Plum">
      <a:dk1>
        <a:srgbClr val="611BB8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5E2B97"/>
      </a:accent2>
      <a:accent3>
        <a:srgbClr val="7E57C2"/>
      </a:accent3>
      <a:accent4>
        <a:srgbClr val="C77025"/>
      </a:accent4>
      <a:accent5>
        <a:srgbClr val="009688"/>
      </a:accent5>
      <a:accent6>
        <a:srgbClr val="FFD600"/>
      </a:accent6>
      <a:hlink>
        <a:srgbClr val="009688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